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1200" r:id="rId2"/>
    <p:sldId id="1201" r:id="rId3"/>
    <p:sldId id="1202" r:id="rId4"/>
    <p:sldId id="1203" r:id="rId5"/>
    <p:sldId id="1204" r:id="rId6"/>
    <p:sldId id="1205" r:id="rId7"/>
    <p:sldId id="1206" r:id="rId8"/>
    <p:sldId id="1207" r:id="rId9"/>
    <p:sldId id="1208" r:id="rId10"/>
    <p:sldId id="1209" r:id="rId11"/>
    <p:sldId id="1210" r:id="rId12"/>
    <p:sldId id="1214" r:id="rId13"/>
    <p:sldId id="1215" r:id="rId14"/>
    <p:sldId id="1216" r:id="rId15"/>
    <p:sldId id="1234" r:id="rId16"/>
    <p:sldId id="1217" r:id="rId17"/>
    <p:sldId id="1218" r:id="rId18"/>
    <p:sldId id="1219" r:id="rId19"/>
    <p:sldId id="1232" r:id="rId20"/>
    <p:sldId id="1233" r:id="rId21"/>
    <p:sldId id="1220" r:id="rId22"/>
    <p:sldId id="1221" r:id="rId23"/>
    <p:sldId id="1222" r:id="rId24"/>
    <p:sldId id="1223" r:id="rId25"/>
    <p:sldId id="1224" r:id="rId26"/>
    <p:sldId id="1235" r:id="rId27"/>
    <p:sldId id="1236" r:id="rId28"/>
    <p:sldId id="1143" r:id="rId29"/>
    <p:sldId id="1144" r:id="rId30"/>
    <p:sldId id="1145" r:id="rId31"/>
    <p:sldId id="1146" r:id="rId32"/>
    <p:sldId id="1147" r:id="rId33"/>
    <p:sldId id="1148" r:id="rId34"/>
    <p:sldId id="1149" r:id="rId35"/>
    <p:sldId id="1150" r:id="rId36"/>
    <p:sldId id="1151" r:id="rId37"/>
    <p:sldId id="1152" r:id="rId38"/>
    <p:sldId id="275" r:id="rId39"/>
    <p:sldId id="276" r:id="rId40"/>
    <p:sldId id="277" r:id="rId41"/>
    <p:sldId id="278" r:id="rId42"/>
    <p:sldId id="1230" r:id="rId43"/>
    <p:sldId id="279" r:id="rId44"/>
    <p:sldId id="280" r:id="rId45"/>
    <p:sldId id="281" r:id="rId46"/>
    <p:sldId id="1225" r:id="rId47"/>
    <p:sldId id="1226" r:id="rId48"/>
    <p:sldId id="1227" r:id="rId49"/>
    <p:sldId id="1228" r:id="rId50"/>
    <p:sldId id="1211" r:id="rId51"/>
    <p:sldId id="1212" r:id="rId52"/>
    <p:sldId id="1213" r:id="rId53"/>
    <p:sldId id="282" r:id="rId54"/>
    <p:sldId id="283" r:id="rId55"/>
    <p:sldId id="1229" r:id="rId56"/>
    <p:sldId id="1231" r:id="rId57"/>
  </p:sldIdLst>
  <p:sldSz cx="12192000" cy="6858000"/>
  <p:notesSz cx="6889750" cy="1002188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5"/>
  </p:normalViewPr>
  <p:slideViewPr>
    <p:cSldViewPr snapToGrid="0">
      <p:cViewPr varScale="1">
        <p:scale>
          <a:sx n="108" d="100"/>
          <a:sy n="108" d="100"/>
        </p:scale>
        <p:origin x="67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902597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r">
              <a:defRPr sz="1300"/>
            </a:lvl1pPr>
          </a:lstStyle>
          <a:p>
            <a:fld id="{9C6B3BE6-8212-4F4F-A273-2A96BE8A96A5}" type="datetimeFigureOut">
              <a:rPr lang="zh-TW" altLang="en-US" smtClean="0"/>
              <a:t>2019/7/2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34" tIns="48317" rIns="96634" bIns="48317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</p:spPr>
        <p:txBody>
          <a:bodyPr vert="horz" lIns="96634" tIns="48317" rIns="96634" bIns="48317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r">
              <a:defRPr sz="1300"/>
            </a:lvl1pPr>
          </a:lstStyle>
          <a:p>
            <a:fld id="{EF3D6713-1B39-4362-B1AD-999334560F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001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061439a0e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061439a0e_0_133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7964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061439a0e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061439a0e_0_110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416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061439a0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061439a0e_0_121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0202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061439a0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061439a0e_0_121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465522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061439a0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061439a0e_0_121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29110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061439a0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061439a0e_0_121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9121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061439a0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061439a0e_0_121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6636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061439a0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061439a0e_0_121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4920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061439a0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061439a0e_0_121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65801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061439a0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061439a0e_0_121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7081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061439a0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061439a0e_0_121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8215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061439a0e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061439a0e_0_133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81644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061439a0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061439a0e_0_121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22459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061439a0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061439a0e_0_121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954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061439a0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061439a0e_0_121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15298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061439a0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061439a0e_0_121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1642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4061439a0e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4061439a0e_0_24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0744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061439a0e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061439a0e_0_41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0214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061439a0e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061439a0e_0_46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3317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061439a0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061439a0e_0_51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9333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061439a0e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061439a0e_0_56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7205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061439a0e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061439a0e_0_61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0666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061439a0e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061439a0e_0_97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0021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C8A7F7-129C-459A-9792-9EB01F1464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3E311C2-71EA-465E-B8B0-870BA33A79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CC0BC3B-2923-404F-BF96-E0C89D75E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5EB1-EFF9-4EAB-B755-66C00CCB4033}" type="datetimeFigureOut">
              <a:rPr lang="zh-TW" altLang="en-US" smtClean="0"/>
              <a:t>2019/7/2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6925499-BE95-4A61-964E-FD8773FC0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E63A73F-CE73-4801-AD8F-D50523988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6B215-A57F-4642-857F-AF4489F146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4225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F39487-0B6B-4652-AEEF-048D81FE5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C626108-A466-42FA-87F9-32349CDC8B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0087BA-2C60-4E09-8BF8-EDA54D6D1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5EB1-EFF9-4EAB-B755-66C00CCB4033}" type="datetimeFigureOut">
              <a:rPr lang="zh-TW" altLang="en-US" smtClean="0"/>
              <a:t>2019/7/2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AD128A6-27FE-40C0-BAAC-5FD7797EB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3EA5C27-9814-4B2A-9EDA-7D1FD0606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6B215-A57F-4642-857F-AF4489F146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0713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440DEDB-A5F1-4E0F-8710-13DF2B32BF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F92556B-752E-4E73-879A-978EE57B5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1F65B30-8480-434D-8ABC-9F7D398E8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5EB1-EFF9-4EAB-B755-66C00CCB4033}" type="datetimeFigureOut">
              <a:rPr lang="zh-TW" altLang="en-US" smtClean="0"/>
              <a:t>2019/7/2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70701EB-E28D-4BD8-84B5-242BF2613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58A109C-F203-41E6-A944-B6BD4B264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6B215-A57F-4642-857F-AF4489F146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36643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81828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內文">
  <p:cSld name="自訂內文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342" y="4538183"/>
            <a:ext cx="3308103" cy="3925832"/>
          </a:xfrm>
          <a:prstGeom prst="rect">
            <a:avLst/>
          </a:prstGeom>
        </p:spPr>
      </p:pic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688400" y="262167"/>
            <a:ext cx="608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 dirty="0"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688400" y="1536633"/>
            <a:ext cx="6088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867">
                <a:solidFill>
                  <a:schemeClr val="bg1"/>
                </a:solidFill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pic>
        <p:nvPicPr>
          <p:cNvPr id="24" name="Google Shape;2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9500" y="203201"/>
            <a:ext cx="6087859" cy="79416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" name="Google Shape;25;p5"/>
          <p:cNvCxnSpPr/>
          <p:nvPr/>
        </p:nvCxnSpPr>
        <p:spPr>
          <a:xfrm>
            <a:off x="6149400" y="1127367"/>
            <a:ext cx="516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77362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010CFF-B05F-430D-AD93-3ED8C588F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EC1E81-C03A-4473-88CC-52C75FC5E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CD3A8A-B5CC-46D0-AC65-4D87607D1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5EB1-EFF9-4EAB-B755-66C00CCB4033}" type="datetimeFigureOut">
              <a:rPr lang="zh-TW" altLang="en-US" smtClean="0"/>
              <a:t>2019/7/2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7504AA0-2244-4C9D-9EE5-DBDA8EB3E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C7925F3-AE96-49AE-AA1B-7F8496867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6B215-A57F-4642-857F-AF4489F146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5505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0D8B3C-8177-4281-92CA-4A4CF8B0F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088FB7C-3F4F-4D96-9279-F60F4EBA3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7BD929-F279-43E1-8E85-3A93B3801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5EB1-EFF9-4EAB-B755-66C00CCB4033}" type="datetimeFigureOut">
              <a:rPr lang="zh-TW" altLang="en-US" smtClean="0"/>
              <a:t>2019/7/2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B7673F4-F745-46C7-BC8B-028197DB0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B7AC2EE-221B-4530-95A8-624973379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6B215-A57F-4642-857F-AF4489F146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536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672517-CABE-456F-A198-AA8985C81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9BD9F9-4E87-4015-BBD9-D0327237E0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3723EB8-F55D-4245-808A-96878B9FFD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0752504-FA35-4218-8164-EE82F267D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5EB1-EFF9-4EAB-B755-66C00CCB4033}" type="datetimeFigureOut">
              <a:rPr lang="zh-TW" altLang="en-US" smtClean="0"/>
              <a:t>2019/7/2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55E537-AF6B-49A7-B590-0ADCB6A99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86E49A4-8A06-4D07-A1F7-FB3545DF6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6B215-A57F-4642-857F-AF4489F146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0242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769C1A-53B3-4356-8BE7-60243EAEE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80223DF-31F0-400B-A8B0-9C06DE5E5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59096EE-21E4-4D8C-8BD5-97A16E35D2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5A86D15-17AE-404D-8599-8A71350AFA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974FA6E-67A6-42C7-96BD-62F9EE6900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F7D50F9-BC65-4AF9-A1FB-5793CA80F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5EB1-EFF9-4EAB-B755-66C00CCB4033}" type="datetimeFigureOut">
              <a:rPr lang="zh-TW" altLang="en-US" smtClean="0"/>
              <a:t>2019/7/2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E1A75F8-D792-422D-A80F-1DAA77A89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1AA7718-3C3A-4F01-B396-3C238568C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6B215-A57F-4642-857F-AF4489F146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0704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2C5F31-DFEF-49B9-8FAF-6349061C1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95931FC-F0C2-4853-A6BD-324E73019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5EB1-EFF9-4EAB-B755-66C00CCB4033}" type="datetimeFigureOut">
              <a:rPr lang="zh-TW" altLang="en-US" smtClean="0"/>
              <a:t>2019/7/2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064121C-503B-4948-A27E-5DD349E20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8CA009D-134D-4F50-B6B1-BD5CE1D06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6B215-A57F-4642-857F-AF4489F146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4839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0E7A3B7-D894-43AE-9FE9-711569AC4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5EB1-EFF9-4EAB-B755-66C00CCB4033}" type="datetimeFigureOut">
              <a:rPr lang="zh-TW" altLang="en-US" smtClean="0"/>
              <a:t>2019/7/2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ADA0E5B-ACAA-4315-8725-2492CAC32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1C54371-6110-46F3-81BB-2B7E91A40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6B215-A57F-4642-857F-AF4489F146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3471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5F9887-7950-42D6-BC0E-5A30861BA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7CDCDB4-D258-43ED-AC33-99EA87DBA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97F11BF-F0A6-4260-A2B1-DFC59C9451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1A823A6-41D2-407C-86F4-C3C7ABB2A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5EB1-EFF9-4EAB-B755-66C00CCB4033}" type="datetimeFigureOut">
              <a:rPr lang="zh-TW" altLang="en-US" smtClean="0"/>
              <a:t>2019/7/2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063DE18-E426-46CA-957D-A0F15BF2F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983E7BA-9808-4115-9AE6-F9523897C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6B215-A57F-4642-857F-AF4489F146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3052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0A903A-B60C-4679-B9D0-262DF5A39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5E08841-EDB8-4012-A4B9-F3F75FA215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FC91842-F9A7-4B7F-B48D-0EF0D7B2DC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51004FB-E916-4785-9FB3-0FD4BAABA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5EB1-EFF9-4EAB-B755-66C00CCB4033}" type="datetimeFigureOut">
              <a:rPr lang="zh-TW" altLang="en-US" smtClean="0"/>
              <a:t>2019/7/2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CC907F-082C-40B3-9BD1-CF186E08F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8E35C8C-09B6-4D52-A779-5297B2D36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6B215-A57F-4642-857F-AF4489F146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0464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12334DD-2AF8-4641-82A7-8050C3E1A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19F232E-05FF-4629-9956-881E36BEBA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C964EFE-C882-48A2-B7FF-1739E9E113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55EB1-EFF9-4EAB-B755-66C00CCB4033}" type="datetimeFigureOut">
              <a:rPr lang="zh-TW" altLang="en-US" smtClean="0"/>
              <a:t>2019/7/2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20B209-4366-4DEB-A4C3-A97B120522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BDEE0F-500F-460B-8C95-56A878620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86B215-A57F-4642-857F-AF4489F146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0368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7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0.PNG"/><Relationship Id="rId4" Type="http://schemas.openxmlformats.org/officeDocument/2006/relationships/image" Target="../media/image7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139" y="857251"/>
            <a:ext cx="5149089" cy="4557566"/>
          </a:xfrm>
          <a:prstGeom prst="rect">
            <a:avLst/>
          </a:prstGeom>
        </p:spPr>
      </p:pic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835700" y="3008100"/>
            <a:ext cx="8520600" cy="841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Android</a:t>
            </a: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 DEH Mini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 II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61" name="Google Shape;61;p14"/>
          <p:cNvCxnSpPr/>
          <p:nvPr/>
        </p:nvCxnSpPr>
        <p:spPr>
          <a:xfrm>
            <a:off x="2794800" y="3732375"/>
            <a:ext cx="6602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54616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2160275" y="2017272"/>
            <a:ext cx="4759236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若是想檢視自己群組中，同伴們或是自己製作的內容，則可以點擊主頁 </a:t>
            </a:r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人的圖示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 </a:t>
            </a:r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我的群組</a:t>
            </a:r>
            <a:endParaRPr lang="en-US" altLang="zh-TW" sz="18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 </a:t>
            </a:r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群組列表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中選擇想觀看其中內容的群組</a:t>
            </a:r>
          </a:p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選擇好群組後，進入專屬該群組得主頁，剩下操作如同前述所提</a:t>
            </a:r>
            <a:endParaRPr lang="zh-TW" altLang="en-US" sz="18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5725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zh-TW" sz="2100" dirty="0"/>
              <a:t>個人功能-我的群組</a:t>
            </a:r>
            <a:endParaRPr lang="zh-TW" altLang="en-US" sz="21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86" y="5501017"/>
            <a:ext cx="1860808" cy="2208281"/>
          </a:xfrm>
          <a:prstGeom prst="rect">
            <a:avLst/>
          </a:prstGeom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79965ADC-791D-4BB8-8890-8C96D9C0B942}"/>
              </a:ext>
            </a:extLst>
          </p:cNvPr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grpSp>
          <p:nvGrpSpPr>
            <p:cNvPr id="24" name="群組 23"/>
            <p:cNvGrpSpPr/>
            <p:nvPr/>
          </p:nvGrpSpPr>
          <p:grpSpPr>
            <a:xfrm>
              <a:off x="6896101" y="101634"/>
              <a:ext cx="5956214" cy="6756366"/>
              <a:chOff x="689610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6896101" y="101634"/>
                <a:ext cx="5956214" cy="6756366"/>
              </a:xfrm>
              <a:prstGeom prst="rect">
                <a:avLst/>
              </a:prstGeom>
            </p:spPr>
          </p:pic>
          <p:grpSp>
            <p:nvGrpSpPr>
              <p:cNvPr id="12" name="群組 11"/>
              <p:cNvGrpSpPr/>
              <p:nvPr/>
            </p:nvGrpSpPr>
            <p:grpSpPr>
              <a:xfrm>
                <a:off x="7866887" y="1116417"/>
                <a:ext cx="2687271" cy="4726800"/>
                <a:chOff x="4167187" y="0"/>
                <a:chExt cx="2624400" cy="4726800"/>
              </a:xfrm>
            </p:grpSpPr>
            <p:pic>
              <p:nvPicPr>
                <p:cNvPr id="6" name="圖片 5"/>
                <p:cNvPicPr>
                  <a:picLocks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67187" y="0"/>
                  <a:ext cx="2624400" cy="4726800"/>
                </a:xfrm>
                <a:prstGeom prst="rect">
                  <a:avLst/>
                </a:prstGeom>
              </p:spPr>
            </p:pic>
            <p:sp>
              <p:nvSpPr>
                <p:cNvPr id="10" name="圓角矩形 9"/>
                <p:cNvSpPr/>
                <p:nvPr/>
              </p:nvSpPr>
              <p:spPr>
                <a:xfrm>
                  <a:off x="5747052" y="231354"/>
                  <a:ext cx="277826" cy="311975"/>
                </a:xfrm>
                <a:prstGeom prst="round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050"/>
                </a:p>
              </p:txBody>
            </p:sp>
          </p:grpSp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E2A6DD5C-EAC6-45FC-8EAB-ED3F8FAFC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36125" y="1360115"/>
              <a:ext cx="903940" cy="262693"/>
            </a:xfrm>
            <a:prstGeom prst="rect">
              <a:avLst/>
            </a:prstGeom>
          </p:spPr>
        </p:pic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2BDBDAC4-0AA7-4CB3-A7D4-82425924C620}"/>
              </a:ext>
            </a:extLst>
          </p:cNvPr>
          <p:cNvGrpSpPr/>
          <p:nvPr/>
        </p:nvGrpSpPr>
        <p:grpSpPr>
          <a:xfrm>
            <a:off x="7447646" y="1694272"/>
            <a:ext cx="2015453" cy="3545100"/>
            <a:chOff x="7870172" y="1116029"/>
            <a:chExt cx="2687271" cy="4726800"/>
          </a:xfrm>
        </p:grpSpPr>
        <p:grpSp>
          <p:nvGrpSpPr>
            <p:cNvPr id="3" name="群組 2"/>
            <p:cNvGrpSpPr/>
            <p:nvPr/>
          </p:nvGrpSpPr>
          <p:grpSpPr>
            <a:xfrm>
              <a:off x="7870172" y="1116029"/>
              <a:ext cx="2687271" cy="4726800"/>
              <a:chOff x="7870172" y="1116029"/>
              <a:chExt cx="2687271" cy="4726800"/>
            </a:xfrm>
          </p:grpSpPr>
          <p:pic>
            <p:nvPicPr>
              <p:cNvPr id="23" name="圖片 22"/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0172" y="1116029"/>
                <a:ext cx="2687271" cy="4726800"/>
              </a:xfrm>
              <a:prstGeom prst="rect">
                <a:avLst/>
              </a:prstGeom>
            </p:spPr>
          </p:pic>
          <p:sp>
            <p:nvSpPr>
              <p:cNvPr id="2" name="圓角矩形 1"/>
              <p:cNvSpPr/>
              <p:nvPr/>
            </p:nvSpPr>
            <p:spPr>
              <a:xfrm>
                <a:off x="9484600" y="3150824"/>
                <a:ext cx="728036" cy="286439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</p:grpSp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61C91C1-C5AA-4C26-B7B1-B5104123D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36125" y="1360115"/>
              <a:ext cx="903940" cy="262693"/>
            </a:xfrm>
            <a:prstGeom prst="rect">
              <a:avLst/>
            </a:prstGeom>
          </p:spPr>
        </p:pic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C2118F5C-E40D-4C46-B350-3D32956E53B4}"/>
              </a:ext>
            </a:extLst>
          </p:cNvPr>
          <p:cNvGrpSpPr/>
          <p:nvPr/>
        </p:nvGrpSpPr>
        <p:grpSpPr>
          <a:xfrm>
            <a:off x="7428218" y="1694272"/>
            <a:ext cx="2017917" cy="3545100"/>
            <a:chOff x="1491735" y="2947904"/>
            <a:chExt cx="2690556" cy="4726800"/>
          </a:xfrm>
        </p:grpSpPr>
        <p:grpSp>
          <p:nvGrpSpPr>
            <p:cNvPr id="13" name="群組 12"/>
            <p:cNvGrpSpPr/>
            <p:nvPr/>
          </p:nvGrpSpPr>
          <p:grpSpPr>
            <a:xfrm>
              <a:off x="1491735" y="2947904"/>
              <a:ext cx="2690556" cy="4726800"/>
              <a:chOff x="4167187" y="0"/>
              <a:chExt cx="2624400" cy="4726800"/>
            </a:xfrm>
          </p:grpSpPr>
          <p:pic>
            <p:nvPicPr>
              <p:cNvPr id="4" name="圖片 3"/>
              <p:cNvPicPr>
                <a:picLocks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1" name="矩形 10"/>
              <p:cNvSpPr/>
              <p:nvPr/>
            </p:nvSpPr>
            <p:spPr>
              <a:xfrm>
                <a:off x="4597944" y="2027104"/>
                <a:ext cx="1721537" cy="110168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4597943" y="2507512"/>
                <a:ext cx="1721537" cy="110168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</p:grpSp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A153B2B4-241E-46D4-8668-F7F45DCB73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9106" b="11761"/>
            <a:stretch/>
          </p:blipFill>
          <p:spPr>
            <a:xfrm>
              <a:off x="1879382" y="3249340"/>
              <a:ext cx="936435" cy="213143"/>
            </a:xfrm>
            <a:prstGeom prst="rect">
              <a:avLst/>
            </a:prstGeom>
          </p:spPr>
        </p:pic>
      </p:grpSp>
      <p:grpSp>
        <p:nvGrpSpPr>
          <p:cNvPr id="16" name="群組 15"/>
          <p:cNvGrpSpPr/>
          <p:nvPr/>
        </p:nvGrpSpPr>
        <p:grpSpPr>
          <a:xfrm>
            <a:off x="7436948" y="1694272"/>
            <a:ext cx="2009186" cy="3545100"/>
            <a:chOff x="4167187" y="0"/>
            <a:chExt cx="2624400" cy="4726800"/>
          </a:xfrm>
        </p:grpSpPr>
        <p:pic>
          <p:nvPicPr>
            <p:cNvPr id="14" name="圖片 13"/>
            <p:cNvPicPr>
              <a:picLocks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4574146" y="342198"/>
              <a:ext cx="791068" cy="109493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</p:grpSp>
    </p:spTree>
    <p:extLst>
      <p:ext uri="{BB962C8B-B14F-4D97-AF65-F5344CB8AC3E}">
        <p14:creationId xmlns:p14="http://schemas.microsoft.com/office/powerpoint/2010/main" val="396175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2160275" y="2017272"/>
            <a:ext cx="4660085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若是想要對 </a:t>
            </a:r>
            <a:r>
              <a:rPr lang="zh-TW" altLang="en-US" sz="1800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搜尋的範圍 </a:t>
            </a:r>
            <a:r>
              <a:rPr lang="en-US" altLang="zh-TW" sz="1800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800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搜尋的數量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，近一步調整，也可以從主頁 </a:t>
            </a:r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箭頭向下的圖示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，點選 </a:t>
            </a:r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依序可以對 </a:t>
            </a:r>
            <a:r>
              <a:rPr lang="zh-TW" altLang="en-US" sz="1800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搜尋範圍、搜尋數量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進行調整，以及啟用 </a:t>
            </a:r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動態搜尋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 </a:t>
            </a:r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搜尋範圍顯示</a:t>
            </a:r>
          </a:p>
          <a:p>
            <a:pPr marL="85725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zh-TW" altLang="en-US" sz="18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5725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zh-TW" sz="2100" dirty="0"/>
              <a:t>進階設定</a:t>
            </a:r>
            <a:endParaRPr lang="zh-TW" altLang="en-US" sz="21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42" y="5501018"/>
            <a:ext cx="1860808" cy="220828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797198-D336-49C9-8564-A952F5F36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095" y="1877337"/>
            <a:ext cx="677955" cy="197020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295AB3A9-FC13-4527-BA7D-11E795EF0547}"/>
              </a:ext>
            </a:extLst>
          </p:cNvPr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grpSp>
          <p:nvGrpSpPr>
            <p:cNvPr id="24" name="群組 23"/>
            <p:cNvGrpSpPr/>
            <p:nvPr/>
          </p:nvGrpSpPr>
          <p:grpSpPr>
            <a:xfrm>
              <a:off x="6896101" y="101634"/>
              <a:ext cx="5956214" cy="6756366"/>
              <a:chOff x="689610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6896101" y="101634"/>
                <a:ext cx="5956214" cy="6756366"/>
              </a:xfrm>
              <a:prstGeom prst="rect">
                <a:avLst/>
              </a:prstGeom>
            </p:spPr>
          </p:pic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6887" y="1116417"/>
                <a:ext cx="2687271" cy="4726800"/>
              </a:xfrm>
              <a:prstGeom prst="rect">
                <a:avLst/>
              </a:prstGeom>
            </p:spPr>
          </p:pic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42EAE81C-6152-4615-A4F0-DB7A21A95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6582" y="1372871"/>
              <a:ext cx="903940" cy="262693"/>
            </a:xfrm>
            <a:prstGeom prst="rect">
              <a:avLst/>
            </a:prstGeom>
          </p:spPr>
        </p:pic>
        <p:sp>
          <p:nvSpPr>
            <p:cNvPr id="27" name="圓角矩形 12">
              <a:extLst>
                <a:ext uri="{FF2B5EF4-FFF2-40B4-BE49-F238E27FC236}">
                  <a16:creationId xmlns:a16="http://schemas.microsoft.com/office/drawing/2014/main" id="{A2C2B5FC-2F0A-479A-8B81-434B3A8D9519}"/>
                </a:ext>
              </a:extLst>
            </p:cNvPr>
            <p:cNvSpPr/>
            <p:nvPr/>
          </p:nvSpPr>
          <p:spPr>
            <a:xfrm>
              <a:off x="9165086" y="1360115"/>
              <a:ext cx="344217" cy="32541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0731619-CF5D-4996-8B47-83950B03872D}"/>
              </a:ext>
            </a:extLst>
          </p:cNvPr>
          <p:cNvGrpSpPr/>
          <p:nvPr/>
        </p:nvGrpSpPr>
        <p:grpSpPr>
          <a:xfrm>
            <a:off x="7474314" y="1694272"/>
            <a:ext cx="1968300" cy="3545100"/>
            <a:chOff x="7898322" y="1116029"/>
            <a:chExt cx="2624400" cy="4726800"/>
          </a:xfrm>
        </p:grpSpPr>
        <p:grpSp>
          <p:nvGrpSpPr>
            <p:cNvPr id="4" name="群組 3"/>
            <p:cNvGrpSpPr/>
            <p:nvPr/>
          </p:nvGrpSpPr>
          <p:grpSpPr>
            <a:xfrm>
              <a:off x="7898322" y="1116029"/>
              <a:ext cx="2624400" cy="4726800"/>
              <a:chOff x="4167187" y="0"/>
              <a:chExt cx="2624400" cy="4726800"/>
            </a:xfrm>
          </p:grpSpPr>
          <p:pic>
            <p:nvPicPr>
              <p:cNvPr id="3" name="圖片 2"/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3" name="圓角矩形 12"/>
              <p:cNvSpPr/>
              <p:nvPr/>
            </p:nvSpPr>
            <p:spPr>
              <a:xfrm>
                <a:off x="5616264" y="989909"/>
                <a:ext cx="970262" cy="325419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 dirty="0"/>
              </a:p>
            </p:txBody>
          </p:sp>
        </p:grpSp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8C1F6083-B19B-4101-BCD9-4016E51C4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6125" y="1360115"/>
              <a:ext cx="903940" cy="262693"/>
            </a:xfrm>
            <a:prstGeom prst="rect">
              <a:avLst/>
            </a:prstGeom>
          </p:spPr>
        </p:pic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BC703E1-66AB-4289-9E3A-C63CFD60FEEF}"/>
              </a:ext>
            </a:extLst>
          </p:cNvPr>
          <p:cNvGrpSpPr/>
          <p:nvPr/>
        </p:nvGrpSpPr>
        <p:grpSpPr>
          <a:xfrm>
            <a:off x="7425079" y="1694272"/>
            <a:ext cx="2015454" cy="3545100"/>
            <a:chOff x="7866886" y="1115641"/>
            <a:chExt cx="2687272" cy="4726800"/>
          </a:xfrm>
        </p:grpSpPr>
        <p:pic>
          <p:nvPicPr>
            <p:cNvPr id="2" name="圖片 1"/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6886" y="1115641"/>
              <a:ext cx="2687272" cy="4726800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265A0132-E9D3-4104-9809-983A9395E2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9106" b="11761"/>
            <a:stretch/>
          </p:blipFill>
          <p:spPr>
            <a:xfrm>
              <a:off x="8259936" y="1417465"/>
              <a:ext cx="936435" cy="2131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111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2160275" y="2017272"/>
            <a:ext cx="4660085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若要使用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文資學堂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功能，必須依照先前步驟進行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endParaRPr lang="en-US" altLang="zh-TW" sz="1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lvl="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於主畫面上方點擊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藍色小人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圖示，會跳出選單，選擇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文資學堂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即可</a:t>
            </a: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400" dirty="0"/>
              <a:t>文資學堂</a:t>
            </a:r>
            <a:endParaRPr lang="zh-TW" altLang="en-US" sz="24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42" y="5501018"/>
            <a:ext cx="1860808" cy="220828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797198-D336-49C9-8564-A952F5F36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095" y="1877337"/>
            <a:ext cx="677955" cy="197020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295AB3A9-FC13-4527-BA7D-11E795EF0547}"/>
              </a:ext>
            </a:extLst>
          </p:cNvPr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grpSp>
          <p:nvGrpSpPr>
            <p:cNvPr id="24" name="群組 23"/>
            <p:cNvGrpSpPr/>
            <p:nvPr/>
          </p:nvGrpSpPr>
          <p:grpSpPr>
            <a:xfrm>
              <a:off x="6896101" y="101634"/>
              <a:ext cx="5956214" cy="6756366"/>
              <a:chOff x="689610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6896101" y="101634"/>
                <a:ext cx="5956214" cy="6756366"/>
              </a:xfrm>
              <a:prstGeom prst="rect">
                <a:avLst/>
              </a:prstGeom>
            </p:spPr>
          </p:pic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6887" y="1116417"/>
                <a:ext cx="2687271" cy="4726800"/>
              </a:xfrm>
              <a:prstGeom prst="rect">
                <a:avLst/>
              </a:prstGeom>
            </p:spPr>
          </p:pic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42EAE81C-6152-4615-A4F0-DB7A21A95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6582" y="1372871"/>
              <a:ext cx="903940" cy="262693"/>
            </a:xfrm>
            <a:prstGeom prst="rect">
              <a:avLst/>
            </a:prstGeom>
          </p:spPr>
        </p:pic>
        <p:sp>
          <p:nvSpPr>
            <p:cNvPr id="27" name="圓角矩形 12">
              <a:extLst>
                <a:ext uri="{FF2B5EF4-FFF2-40B4-BE49-F238E27FC236}">
                  <a16:creationId xmlns:a16="http://schemas.microsoft.com/office/drawing/2014/main" id="{A2C2B5FC-2F0A-479A-8B81-434B3A8D9519}"/>
                </a:ext>
              </a:extLst>
            </p:cNvPr>
            <p:cNvSpPr/>
            <p:nvPr/>
          </p:nvSpPr>
          <p:spPr>
            <a:xfrm>
              <a:off x="9165086" y="1360115"/>
              <a:ext cx="344217" cy="32541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0731619-CF5D-4996-8B47-83950B03872D}"/>
              </a:ext>
            </a:extLst>
          </p:cNvPr>
          <p:cNvGrpSpPr/>
          <p:nvPr/>
        </p:nvGrpSpPr>
        <p:grpSpPr>
          <a:xfrm>
            <a:off x="7474314" y="1694272"/>
            <a:ext cx="1968300" cy="3545100"/>
            <a:chOff x="7898322" y="1116029"/>
            <a:chExt cx="2624400" cy="4726800"/>
          </a:xfrm>
        </p:grpSpPr>
        <p:grpSp>
          <p:nvGrpSpPr>
            <p:cNvPr id="4" name="群組 3"/>
            <p:cNvGrpSpPr/>
            <p:nvPr/>
          </p:nvGrpSpPr>
          <p:grpSpPr>
            <a:xfrm>
              <a:off x="7898322" y="1116029"/>
              <a:ext cx="2624400" cy="4726800"/>
              <a:chOff x="4167187" y="0"/>
              <a:chExt cx="2624400" cy="4726800"/>
            </a:xfrm>
          </p:grpSpPr>
          <p:pic>
            <p:nvPicPr>
              <p:cNvPr id="3" name="圖片 2"/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3" name="圓角矩形 12"/>
              <p:cNvSpPr/>
              <p:nvPr/>
            </p:nvSpPr>
            <p:spPr>
              <a:xfrm>
                <a:off x="5616264" y="989909"/>
                <a:ext cx="970262" cy="325419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 dirty="0"/>
              </a:p>
            </p:txBody>
          </p:sp>
        </p:grpSp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8C1F6083-B19B-4101-BCD9-4016E51C4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6125" y="1360115"/>
              <a:ext cx="903940" cy="262693"/>
            </a:xfrm>
            <a:prstGeom prst="rect">
              <a:avLst/>
            </a:prstGeom>
          </p:spPr>
        </p:pic>
      </p:grpSp>
      <p:pic>
        <p:nvPicPr>
          <p:cNvPr id="2" name="圖片 1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747" y="1694272"/>
            <a:ext cx="1994118" cy="3545100"/>
          </a:xfrm>
          <a:prstGeom prst="rect">
            <a:avLst/>
          </a:prstGeom>
        </p:spPr>
      </p:pic>
      <p:sp>
        <p:nvSpPr>
          <p:cNvPr id="19" name="橢圓 18"/>
          <p:cNvSpPr/>
          <p:nvPr/>
        </p:nvSpPr>
        <p:spPr>
          <a:xfrm>
            <a:off x="8533747" y="3349270"/>
            <a:ext cx="791819" cy="4527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8526897" y="1759063"/>
            <a:ext cx="505438" cy="4527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681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2160275" y="2017272"/>
            <a:ext cx="4660085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依照導覽老師或者助教的指示，選擇您所屬的群組</a:t>
            </a: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400" dirty="0"/>
              <a:t>選擇群組</a:t>
            </a:r>
            <a:endParaRPr lang="zh-TW" altLang="en-US" sz="24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42" y="5501018"/>
            <a:ext cx="1860808" cy="220828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797198-D336-49C9-8564-A952F5F36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095" y="1877337"/>
            <a:ext cx="677955" cy="197020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295AB3A9-FC13-4527-BA7D-11E795EF0547}"/>
              </a:ext>
            </a:extLst>
          </p:cNvPr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grpSp>
          <p:nvGrpSpPr>
            <p:cNvPr id="24" name="群組 23"/>
            <p:cNvGrpSpPr/>
            <p:nvPr/>
          </p:nvGrpSpPr>
          <p:grpSpPr>
            <a:xfrm>
              <a:off x="6896101" y="101634"/>
              <a:ext cx="5956214" cy="6756366"/>
              <a:chOff x="689610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6896101" y="101634"/>
                <a:ext cx="5956214" cy="6756366"/>
              </a:xfrm>
              <a:prstGeom prst="rect">
                <a:avLst/>
              </a:prstGeom>
            </p:spPr>
          </p:pic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6887" y="1116417"/>
                <a:ext cx="2687271" cy="4726800"/>
              </a:xfrm>
              <a:prstGeom prst="rect">
                <a:avLst/>
              </a:prstGeom>
            </p:spPr>
          </p:pic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42EAE81C-6152-4615-A4F0-DB7A21A95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6582" y="1372871"/>
              <a:ext cx="903940" cy="262693"/>
            </a:xfrm>
            <a:prstGeom prst="rect">
              <a:avLst/>
            </a:prstGeom>
          </p:spPr>
        </p:pic>
        <p:sp>
          <p:nvSpPr>
            <p:cNvPr id="27" name="圓角矩形 12">
              <a:extLst>
                <a:ext uri="{FF2B5EF4-FFF2-40B4-BE49-F238E27FC236}">
                  <a16:creationId xmlns:a16="http://schemas.microsoft.com/office/drawing/2014/main" id="{A2C2B5FC-2F0A-479A-8B81-434B3A8D9519}"/>
                </a:ext>
              </a:extLst>
            </p:cNvPr>
            <p:cNvSpPr/>
            <p:nvPr/>
          </p:nvSpPr>
          <p:spPr>
            <a:xfrm>
              <a:off x="9165086" y="1360115"/>
              <a:ext cx="344217" cy="32541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0731619-CF5D-4996-8B47-83950B03872D}"/>
              </a:ext>
            </a:extLst>
          </p:cNvPr>
          <p:cNvGrpSpPr/>
          <p:nvPr/>
        </p:nvGrpSpPr>
        <p:grpSpPr>
          <a:xfrm>
            <a:off x="7474314" y="1694272"/>
            <a:ext cx="1968300" cy="3545100"/>
            <a:chOff x="7898322" y="1116029"/>
            <a:chExt cx="2624400" cy="4726800"/>
          </a:xfrm>
        </p:grpSpPr>
        <p:grpSp>
          <p:nvGrpSpPr>
            <p:cNvPr id="4" name="群組 3"/>
            <p:cNvGrpSpPr/>
            <p:nvPr/>
          </p:nvGrpSpPr>
          <p:grpSpPr>
            <a:xfrm>
              <a:off x="7898322" y="1116029"/>
              <a:ext cx="2624400" cy="4726800"/>
              <a:chOff x="4167187" y="0"/>
              <a:chExt cx="2624400" cy="4726800"/>
            </a:xfrm>
          </p:grpSpPr>
          <p:pic>
            <p:nvPicPr>
              <p:cNvPr id="3" name="圖片 2"/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3" name="圓角矩形 12"/>
              <p:cNvSpPr/>
              <p:nvPr/>
            </p:nvSpPr>
            <p:spPr>
              <a:xfrm>
                <a:off x="5616264" y="989909"/>
                <a:ext cx="970262" cy="325419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 dirty="0"/>
              </a:p>
            </p:txBody>
          </p:sp>
        </p:grpSp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8C1F6083-B19B-4101-BCD9-4016E51C4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6125" y="1360115"/>
              <a:ext cx="903940" cy="262693"/>
            </a:xfrm>
            <a:prstGeom prst="rect">
              <a:avLst/>
            </a:prstGeom>
          </p:spPr>
        </p:pic>
      </p:grpSp>
      <p:pic>
        <p:nvPicPr>
          <p:cNvPr id="2" name="圖片 1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747" y="1694273"/>
            <a:ext cx="1994118" cy="354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80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2160275" y="2017272"/>
            <a:ext cx="4660085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接著選擇與課程導覽老師姓名相對應的場次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實際情況依現場為主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114300" lvl="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此時若已有進行中的遊戲，則學員即可加入，否則須等待導覽老師開啟新遊戲</a:t>
            </a: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400" dirty="0"/>
              <a:t>選擇場次</a:t>
            </a:r>
            <a:endParaRPr lang="zh-TW" altLang="en-US" sz="24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42" y="5501018"/>
            <a:ext cx="1860808" cy="220828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797198-D336-49C9-8564-A952F5F36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095" y="1877337"/>
            <a:ext cx="677955" cy="197020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295AB3A9-FC13-4527-BA7D-11E795EF0547}"/>
              </a:ext>
            </a:extLst>
          </p:cNvPr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grpSp>
          <p:nvGrpSpPr>
            <p:cNvPr id="24" name="群組 23"/>
            <p:cNvGrpSpPr/>
            <p:nvPr/>
          </p:nvGrpSpPr>
          <p:grpSpPr>
            <a:xfrm>
              <a:off x="6896101" y="101634"/>
              <a:ext cx="5956214" cy="6756366"/>
              <a:chOff x="689610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6896101" y="101634"/>
                <a:ext cx="5956214" cy="6756366"/>
              </a:xfrm>
              <a:prstGeom prst="rect">
                <a:avLst/>
              </a:prstGeom>
            </p:spPr>
          </p:pic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6887" y="1116417"/>
                <a:ext cx="2687271" cy="4726800"/>
              </a:xfrm>
              <a:prstGeom prst="rect">
                <a:avLst/>
              </a:prstGeom>
            </p:spPr>
          </p:pic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42EAE81C-6152-4615-A4F0-DB7A21A95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6582" y="1372871"/>
              <a:ext cx="903940" cy="262693"/>
            </a:xfrm>
            <a:prstGeom prst="rect">
              <a:avLst/>
            </a:prstGeom>
          </p:spPr>
        </p:pic>
        <p:sp>
          <p:nvSpPr>
            <p:cNvPr id="27" name="圓角矩形 12">
              <a:extLst>
                <a:ext uri="{FF2B5EF4-FFF2-40B4-BE49-F238E27FC236}">
                  <a16:creationId xmlns:a16="http://schemas.microsoft.com/office/drawing/2014/main" id="{A2C2B5FC-2F0A-479A-8B81-434B3A8D9519}"/>
                </a:ext>
              </a:extLst>
            </p:cNvPr>
            <p:cNvSpPr/>
            <p:nvPr/>
          </p:nvSpPr>
          <p:spPr>
            <a:xfrm>
              <a:off x="9165086" y="1360115"/>
              <a:ext cx="344217" cy="32541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0731619-CF5D-4996-8B47-83950B03872D}"/>
              </a:ext>
            </a:extLst>
          </p:cNvPr>
          <p:cNvGrpSpPr/>
          <p:nvPr/>
        </p:nvGrpSpPr>
        <p:grpSpPr>
          <a:xfrm>
            <a:off x="7474314" y="1694272"/>
            <a:ext cx="1968300" cy="3545100"/>
            <a:chOff x="7898322" y="1116029"/>
            <a:chExt cx="2624400" cy="4726800"/>
          </a:xfrm>
        </p:grpSpPr>
        <p:grpSp>
          <p:nvGrpSpPr>
            <p:cNvPr id="4" name="群組 3"/>
            <p:cNvGrpSpPr/>
            <p:nvPr/>
          </p:nvGrpSpPr>
          <p:grpSpPr>
            <a:xfrm>
              <a:off x="7898322" y="1116029"/>
              <a:ext cx="2624400" cy="4726800"/>
              <a:chOff x="4167187" y="0"/>
              <a:chExt cx="2624400" cy="4726800"/>
            </a:xfrm>
          </p:grpSpPr>
          <p:pic>
            <p:nvPicPr>
              <p:cNvPr id="3" name="圖片 2"/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3" name="圓角矩形 12"/>
              <p:cNvSpPr/>
              <p:nvPr/>
            </p:nvSpPr>
            <p:spPr>
              <a:xfrm>
                <a:off x="5616264" y="989909"/>
                <a:ext cx="970262" cy="325419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 dirty="0"/>
              </a:p>
            </p:txBody>
          </p:sp>
        </p:grpSp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8C1F6083-B19B-4101-BCD9-4016E51C4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6125" y="1360115"/>
              <a:ext cx="903940" cy="262693"/>
            </a:xfrm>
            <a:prstGeom prst="rect">
              <a:avLst/>
            </a:prstGeom>
          </p:spPr>
        </p:pic>
      </p:grpSp>
      <p:pic>
        <p:nvPicPr>
          <p:cNvPr id="2" name="圖片 1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747" y="1694273"/>
            <a:ext cx="1994117" cy="354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0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2160275" y="2017272"/>
            <a:ext cx="4660085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點選場次後，會跳出選擇視窗</a:t>
            </a: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若要進入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啟動遊戲，選擇進入遊戲按鈕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若要查看成績，選擇查看成績按鈕</a:t>
            </a: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400" dirty="0"/>
              <a:t>選擇場次</a:t>
            </a:r>
            <a:endParaRPr lang="zh-TW" altLang="en-US" sz="24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42" y="5501018"/>
            <a:ext cx="1860808" cy="220828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797198-D336-49C9-8564-A952F5F36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095" y="1877337"/>
            <a:ext cx="677955" cy="197020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295AB3A9-FC13-4527-BA7D-11E795EF0547}"/>
              </a:ext>
            </a:extLst>
          </p:cNvPr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grpSp>
          <p:nvGrpSpPr>
            <p:cNvPr id="24" name="群組 23"/>
            <p:cNvGrpSpPr/>
            <p:nvPr/>
          </p:nvGrpSpPr>
          <p:grpSpPr>
            <a:xfrm>
              <a:off x="6896101" y="101634"/>
              <a:ext cx="5956214" cy="6756366"/>
              <a:chOff x="689610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6896101" y="101634"/>
                <a:ext cx="5956214" cy="6756366"/>
              </a:xfrm>
              <a:prstGeom prst="rect">
                <a:avLst/>
              </a:prstGeom>
            </p:spPr>
          </p:pic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6887" y="1116417"/>
                <a:ext cx="2687271" cy="4726800"/>
              </a:xfrm>
              <a:prstGeom prst="rect">
                <a:avLst/>
              </a:prstGeom>
            </p:spPr>
          </p:pic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42EAE81C-6152-4615-A4F0-DB7A21A95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6582" y="1372871"/>
              <a:ext cx="903940" cy="26269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5969F0D9-7CDA-404F-B273-34750FDBB5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266" y="1694274"/>
            <a:ext cx="2036354" cy="35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04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2160275" y="2017272"/>
            <a:ext cx="4660085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右間上方為遊戲剩餘時間</a:t>
            </a: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>
                <a:latin typeface="微軟正黑體" panose="020B0604030504040204" pitchFamily="34" charset="-120"/>
                <a:ea typeface="微軟正黑體" panose="020B0604030504040204" pitchFamily="34" charset="-120"/>
              </a:rPr>
              <a:t>左上方</a:t>
            </a:r>
            <a:r>
              <a:rPr lang="en-US" altLang="zh-TW" sz="180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字號的按鈕為更多選項</a:t>
            </a: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最下方的欄位，左為使用者名稱，右為本場遊戲的得分</a:t>
            </a: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中間下方的按鈕可將畫面定位到使用者目前位置</a:t>
            </a: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點擊畫面中的寶箱即可進行答題</a:t>
            </a: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400" dirty="0"/>
              <a:t>遊戲畫面</a:t>
            </a:r>
            <a:endParaRPr lang="zh-TW" altLang="en-US" sz="24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42" y="5501018"/>
            <a:ext cx="1860808" cy="220828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797198-D336-49C9-8564-A952F5F36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095" y="1877337"/>
            <a:ext cx="677955" cy="197020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295AB3A9-FC13-4527-BA7D-11E795EF0547}"/>
              </a:ext>
            </a:extLst>
          </p:cNvPr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grpSp>
          <p:nvGrpSpPr>
            <p:cNvPr id="24" name="群組 23"/>
            <p:cNvGrpSpPr/>
            <p:nvPr/>
          </p:nvGrpSpPr>
          <p:grpSpPr>
            <a:xfrm>
              <a:off x="6896101" y="101634"/>
              <a:ext cx="5956214" cy="6756366"/>
              <a:chOff x="689610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6896101" y="101634"/>
                <a:ext cx="5956214" cy="6756366"/>
              </a:xfrm>
              <a:prstGeom prst="rect">
                <a:avLst/>
              </a:prstGeom>
            </p:spPr>
          </p:pic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6887" y="1116417"/>
                <a:ext cx="2687271" cy="4726800"/>
              </a:xfrm>
              <a:prstGeom prst="rect">
                <a:avLst/>
              </a:prstGeom>
            </p:spPr>
          </p:pic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42EAE81C-6152-4615-A4F0-DB7A21A95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6582" y="1372871"/>
              <a:ext cx="903940" cy="262693"/>
            </a:xfrm>
            <a:prstGeom prst="rect">
              <a:avLst/>
            </a:prstGeom>
          </p:spPr>
        </p:pic>
        <p:sp>
          <p:nvSpPr>
            <p:cNvPr id="27" name="圓角矩形 12">
              <a:extLst>
                <a:ext uri="{FF2B5EF4-FFF2-40B4-BE49-F238E27FC236}">
                  <a16:creationId xmlns:a16="http://schemas.microsoft.com/office/drawing/2014/main" id="{A2C2B5FC-2F0A-479A-8B81-434B3A8D9519}"/>
                </a:ext>
              </a:extLst>
            </p:cNvPr>
            <p:cNvSpPr/>
            <p:nvPr/>
          </p:nvSpPr>
          <p:spPr>
            <a:xfrm>
              <a:off x="9165086" y="1360115"/>
              <a:ext cx="344217" cy="32541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0731619-CF5D-4996-8B47-83950B03872D}"/>
              </a:ext>
            </a:extLst>
          </p:cNvPr>
          <p:cNvGrpSpPr/>
          <p:nvPr/>
        </p:nvGrpSpPr>
        <p:grpSpPr>
          <a:xfrm>
            <a:off x="7474314" y="1694272"/>
            <a:ext cx="1968300" cy="3545100"/>
            <a:chOff x="7898322" y="1116029"/>
            <a:chExt cx="2624400" cy="4726800"/>
          </a:xfrm>
        </p:grpSpPr>
        <p:grpSp>
          <p:nvGrpSpPr>
            <p:cNvPr id="4" name="群組 3"/>
            <p:cNvGrpSpPr/>
            <p:nvPr/>
          </p:nvGrpSpPr>
          <p:grpSpPr>
            <a:xfrm>
              <a:off x="7898322" y="1116029"/>
              <a:ext cx="2624400" cy="4726800"/>
              <a:chOff x="4167187" y="0"/>
              <a:chExt cx="2624400" cy="4726800"/>
            </a:xfrm>
          </p:grpSpPr>
          <p:pic>
            <p:nvPicPr>
              <p:cNvPr id="3" name="圖片 2"/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3" name="圓角矩形 12"/>
              <p:cNvSpPr/>
              <p:nvPr/>
            </p:nvSpPr>
            <p:spPr>
              <a:xfrm>
                <a:off x="5616264" y="989909"/>
                <a:ext cx="970262" cy="325419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 dirty="0"/>
              </a:p>
            </p:txBody>
          </p:sp>
        </p:grpSp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8C1F6083-B19B-4101-BCD9-4016E51C4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6125" y="1360115"/>
              <a:ext cx="903940" cy="262693"/>
            </a:xfrm>
            <a:prstGeom prst="rect">
              <a:avLst/>
            </a:prstGeom>
          </p:spPr>
        </p:pic>
      </p:grpSp>
      <p:pic>
        <p:nvPicPr>
          <p:cNvPr id="2" name="圖片 1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747" y="1694274"/>
            <a:ext cx="1994117" cy="3545096"/>
          </a:xfrm>
          <a:prstGeom prst="rect">
            <a:avLst/>
          </a:prstGeom>
        </p:spPr>
      </p:pic>
      <p:sp>
        <p:nvSpPr>
          <p:cNvPr id="21" name="橢圓 20"/>
          <p:cNvSpPr/>
          <p:nvPr/>
        </p:nvSpPr>
        <p:spPr>
          <a:xfrm>
            <a:off x="8655979" y="1773018"/>
            <a:ext cx="791819" cy="4527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8040072" y="4345578"/>
            <a:ext cx="791819" cy="4527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7358028" y="2029705"/>
            <a:ext cx="791819" cy="4527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7858975" y="3473480"/>
            <a:ext cx="791819" cy="4527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51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2160275" y="2017272"/>
            <a:ext cx="4660085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是非題的部分只有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</a:t>
            </a:r>
            <a:r>
              <a:rPr lang="en-US" altLang="zh-TW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en-US" altLang="zh-TW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錯</a:t>
            </a:r>
            <a:r>
              <a:rPr lang="en-US" altLang="zh-TW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否</a:t>
            </a:r>
            <a:r>
              <a:rPr lang="en-US" altLang="zh-TW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兩個選項，各個寶箱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只能作答一次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，若無把握答對可點擊題目右上的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叉叉按鈕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離開此題目，稍後再進行作答</a:t>
            </a: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400" dirty="0"/>
              <a:t>是非題</a:t>
            </a:r>
            <a:endParaRPr lang="zh-TW" altLang="en-US" sz="24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42" y="5501018"/>
            <a:ext cx="1860808" cy="220828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797198-D336-49C9-8564-A952F5F36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095" y="1877337"/>
            <a:ext cx="677955" cy="197020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295AB3A9-FC13-4527-BA7D-11E795EF0547}"/>
              </a:ext>
            </a:extLst>
          </p:cNvPr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grpSp>
          <p:nvGrpSpPr>
            <p:cNvPr id="24" name="群組 23"/>
            <p:cNvGrpSpPr/>
            <p:nvPr/>
          </p:nvGrpSpPr>
          <p:grpSpPr>
            <a:xfrm>
              <a:off x="6896101" y="101634"/>
              <a:ext cx="5956214" cy="6756366"/>
              <a:chOff x="689610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6896101" y="101634"/>
                <a:ext cx="5956214" cy="6756366"/>
              </a:xfrm>
              <a:prstGeom prst="rect">
                <a:avLst/>
              </a:prstGeom>
            </p:spPr>
          </p:pic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6887" y="1116417"/>
                <a:ext cx="2687271" cy="4726800"/>
              </a:xfrm>
              <a:prstGeom prst="rect">
                <a:avLst/>
              </a:prstGeom>
            </p:spPr>
          </p:pic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42EAE81C-6152-4615-A4F0-DB7A21A95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6582" y="1372871"/>
              <a:ext cx="903940" cy="262693"/>
            </a:xfrm>
            <a:prstGeom prst="rect">
              <a:avLst/>
            </a:prstGeom>
          </p:spPr>
        </p:pic>
        <p:sp>
          <p:nvSpPr>
            <p:cNvPr id="27" name="圓角矩形 12">
              <a:extLst>
                <a:ext uri="{FF2B5EF4-FFF2-40B4-BE49-F238E27FC236}">
                  <a16:creationId xmlns:a16="http://schemas.microsoft.com/office/drawing/2014/main" id="{A2C2B5FC-2F0A-479A-8B81-434B3A8D9519}"/>
                </a:ext>
              </a:extLst>
            </p:cNvPr>
            <p:cNvSpPr/>
            <p:nvPr/>
          </p:nvSpPr>
          <p:spPr>
            <a:xfrm>
              <a:off x="9165086" y="1360115"/>
              <a:ext cx="344217" cy="32541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0731619-CF5D-4996-8B47-83950B03872D}"/>
              </a:ext>
            </a:extLst>
          </p:cNvPr>
          <p:cNvGrpSpPr/>
          <p:nvPr/>
        </p:nvGrpSpPr>
        <p:grpSpPr>
          <a:xfrm>
            <a:off x="7474314" y="1694272"/>
            <a:ext cx="1968300" cy="3545100"/>
            <a:chOff x="7898322" y="1116029"/>
            <a:chExt cx="2624400" cy="4726800"/>
          </a:xfrm>
        </p:grpSpPr>
        <p:grpSp>
          <p:nvGrpSpPr>
            <p:cNvPr id="4" name="群組 3"/>
            <p:cNvGrpSpPr/>
            <p:nvPr/>
          </p:nvGrpSpPr>
          <p:grpSpPr>
            <a:xfrm>
              <a:off x="7898322" y="1116029"/>
              <a:ext cx="2624400" cy="4726800"/>
              <a:chOff x="4167187" y="0"/>
              <a:chExt cx="2624400" cy="4726800"/>
            </a:xfrm>
          </p:grpSpPr>
          <p:pic>
            <p:nvPicPr>
              <p:cNvPr id="3" name="圖片 2"/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3" name="圓角矩形 12"/>
              <p:cNvSpPr/>
              <p:nvPr/>
            </p:nvSpPr>
            <p:spPr>
              <a:xfrm>
                <a:off x="5616264" y="989909"/>
                <a:ext cx="970262" cy="325419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 dirty="0"/>
              </a:p>
            </p:txBody>
          </p:sp>
        </p:grpSp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8C1F6083-B19B-4101-BCD9-4016E51C4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6125" y="1360115"/>
              <a:ext cx="903940" cy="262693"/>
            </a:xfrm>
            <a:prstGeom prst="rect">
              <a:avLst/>
            </a:prstGeom>
          </p:spPr>
        </p:pic>
      </p:grpSp>
      <p:pic>
        <p:nvPicPr>
          <p:cNvPr id="2" name="圖片 1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747" y="1694274"/>
            <a:ext cx="1994116" cy="3545096"/>
          </a:xfrm>
          <a:prstGeom prst="rect">
            <a:avLst/>
          </a:prstGeom>
        </p:spPr>
      </p:pic>
      <p:sp>
        <p:nvSpPr>
          <p:cNvPr id="19" name="橢圓 18"/>
          <p:cNvSpPr/>
          <p:nvPr/>
        </p:nvSpPr>
        <p:spPr>
          <a:xfrm>
            <a:off x="8826924" y="2074357"/>
            <a:ext cx="791819" cy="4527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650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2160275" y="2017272"/>
            <a:ext cx="4660085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選擇題的部分有二至四個選項，各個寶箱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只能作答一次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，若無把握答對可點擊題目上方的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叉叉按鈕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離開此題目，稍後再進行作答</a:t>
            </a: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400" dirty="0"/>
              <a:t>選擇題</a:t>
            </a:r>
            <a:endParaRPr lang="zh-TW" altLang="en-US" sz="21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42" y="5501018"/>
            <a:ext cx="1860808" cy="220828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797198-D336-49C9-8564-A952F5F36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095" y="1877337"/>
            <a:ext cx="677955" cy="197020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295AB3A9-FC13-4527-BA7D-11E795EF0547}"/>
              </a:ext>
            </a:extLst>
          </p:cNvPr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grpSp>
          <p:nvGrpSpPr>
            <p:cNvPr id="24" name="群組 23"/>
            <p:cNvGrpSpPr/>
            <p:nvPr/>
          </p:nvGrpSpPr>
          <p:grpSpPr>
            <a:xfrm>
              <a:off x="6896101" y="101634"/>
              <a:ext cx="5956214" cy="6756366"/>
              <a:chOff x="689610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6896101" y="101634"/>
                <a:ext cx="5956214" cy="6756366"/>
              </a:xfrm>
              <a:prstGeom prst="rect">
                <a:avLst/>
              </a:prstGeom>
            </p:spPr>
          </p:pic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6887" y="1116417"/>
                <a:ext cx="2687271" cy="4726800"/>
              </a:xfrm>
              <a:prstGeom prst="rect">
                <a:avLst/>
              </a:prstGeom>
            </p:spPr>
          </p:pic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42EAE81C-6152-4615-A4F0-DB7A21A95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6582" y="1372871"/>
              <a:ext cx="903940" cy="262693"/>
            </a:xfrm>
            <a:prstGeom prst="rect">
              <a:avLst/>
            </a:prstGeom>
          </p:spPr>
        </p:pic>
        <p:sp>
          <p:nvSpPr>
            <p:cNvPr id="27" name="圓角矩形 12">
              <a:extLst>
                <a:ext uri="{FF2B5EF4-FFF2-40B4-BE49-F238E27FC236}">
                  <a16:creationId xmlns:a16="http://schemas.microsoft.com/office/drawing/2014/main" id="{A2C2B5FC-2F0A-479A-8B81-434B3A8D9519}"/>
                </a:ext>
              </a:extLst>
            </p:cNvPr>
            <p:cNvSpPr/>
            <p:nvPr/>
          </p:nvSpPr>
          <p:spPr>
            <a:xfrm>
              <a:off x="9165086" y="1360115"/>
              <a:ext cx="344217" cy="32541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0731619-CF5D-4996-8B47-83950B03872D}"/>
              </a:ext>
            </a:extLst>
          </p:cNvPr>
          <p:cNvGrpSpPr/>
          <p:nvPr/>
        </p:nvGrpSpPr>
        <p:grpSpPr>
          <a:xfrm>
            <a:off x="7474314" y="1694272"/>
            <a:ext cx="1968300" cy="3545100"/>
            <a:chOff x="7898322" y="1116029"/>
            <a:chExt cx="2624400" cy="4726800"/>
          </a:xfrm>
        </p:grpSpPr>
        <p:grpSp>
          <p:nvGrpSpPr>
            <p:cNvPr id="4" name="群組 3"/>
            <p:cNvGrpSpPr/>
            <p:nvPr/>
          </p:nvGrpSpPr>
          <p:grpSpPr>
            <a:xfrm>
              <a:off x="7898322" y="1116029"/>
              <a:ext cx="2624400" cy="4726800"/>
              <a:chOff x="4167187" y="0"/>
              <a:chExt cx="2624400" cy="4726800"/>
            </a:xfrm>
          </p:grpSpPr>
          <p:pic>
            <p:nvPicPr>
              <p:cNvPr id="3" name="圖片 2"/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3" name="圓角矩形 12"/>
              <p:cNvSpPr/>
              <p:nvPr/>
            </p:nvSpPr>
            <p:spPr>
              <a:xfrm>
                <a:off x="5616264" y="989909"/>
                <a:ext cx="970262" cy="325419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 dirty="0"/>
              </a:p>
            </p:txBody>
          </p:sp>
        </p:grpSp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8C1F6083-B19B-4101-BCD9-4016E51C4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6125" y="1360115"/>
              <a:ext cx="903940" cy="262693"/>
            </a:xfrm>
            <a:prstGeom prst="rect">
              <a:avLst/>
            </a:prstGeom>
          </p:spPr>
        </p:pic>
      </p:grpSp>
      <p:pic>
        <p:nvPicPr>
          <p:cNvPr id="2" name="圖片 1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747" y="1694274"/>
            <a:ext cx="1994116" cy="354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235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2160275" y="2017272"/>
            <a:ext cx="4660085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問答題的有兩個部分，文字框的部分可以讓使用者輸入文字部分的答案</a:t>
            </a: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問答題</a:t>
            </a:r>
            <a:endParaRPr lang="zh-TW" altLang="en-US" sz="21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42" y="5501018"/>
            <a:ext cx="1860808" cy="220828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797198-D336-49C9-8564-A952F5F36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095" y="1877337"/>
            <a:ext cx="677955" cy="197020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295AB3A9-FC13-4527-BA7D-11E795EF0547}"/>
              </a:ext>
            </a:extLst>
          </p:cNvPr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grpSp>
          <p:nvGrpSpPr>
            <p:cNvPr id="24" name="群組 23"/>
            <p:cNvGrpSpPr/>
            <p:nvPr/>
          </p:nvGrpSpPr>
          <p:grpSpPr>
            <a:xfrm>
              <a:off x="6896101" y="101634"/>
              <a:ext cx="5956214" cy="6756366"/>
              <a:chOff x="689610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6896101" y="101634"/>
                <a:ext cx="5956214" cy="6756366"/>
              </a:xfrm>
              <a:prstGeom prst="rect">
                <a:avLst/>
              </a:prstGeom>
            </p:spPr>
          </p:pic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6887" y="1116417"/>
                <a:ext cx="2687271" cy="4726800"/>
              </a:xfrm>
              <a:prstGeom prst="rect">
                <a:avLst/>
              </a:prstGeom>
            </p:spPr>
          </p:pic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42EAE81C-6152-4615-A4F0-DB7A21A95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6582" y="1372871"/>
              <a:ext cx="903940" cy="262693"/>
            </a:xfrm>
            <a:prstGeom prst="rect">
              <a:avLst/>
            </a:prstGeom>
          </p:spPr>
        </p:pic>
        <p:sp>
          <p:nvSpPr>
            <p:cNvPr id="27" name="圓角矩形 12">
              <a:extLst>
                <a:ext uri="{FF2B5EF4-FFF2-40B4-BE49-F238E27FC236}">
                  <a16:creationId xmlns:a16="http://schemas.microsoft.com/office/drawing/2014/main" id="{A2C2B5FC-2F0A-479A-8B81-434B3A8D9519}"/>
                </a:ext>
              </a:extLst>
            </p:cNvPr>
            <p:cNvSpPr/>
            <p:nvPr/>
          </p:nvSpPr>
          <p:spPr>
            <a:xfrm>
              <a:off x="9165086" y="1360115"/>
              <a:ext cx="344217" cy="32541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2EF4275F-1225-49E1-8C07-B2ED9F4C51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388" y="1681170"/>
            <a:ext cx="2015453" cy="358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68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5" r="16176"/>
          <a:stretch/>
        </p:blipFill>
        <p:spPr>
          <a:xfrm>
            <a:off x="6696077" y="933476"/>
            <a:ext cx="4467161" cy="5067275"/>
          </a:xfrm>
          <a:prstGeom prst="rect">
            <a:avLst/>
          </a:prstGeom>
        </p:spPr>
      </p:pic>
      <p:sp>
        <p:nvSpPr>
          <p:cNvPr id="7" name="Google Shape;70;p15"/>
          <p:cNvSpPr txBox="1">
            <a:spLocks/>
          </p:cNvSpPr>
          <p:nvPr/>
        </p:nvSpPr>
        <p:spPr>
          <a:xfrm>
            <a:off x="2032122" y="2017273"/>
            <a:ext cx="4663955" cy="256230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1800" dirty="0">
                <a:latin typeface="Microsoft JhengHei"/>
                <a:ea typeface="Microsoft JhengHei"/>
                <a:cs typeface="Microsoft JhengHei"/>
                <a:sym typeface="Microsoft JhengHei"/>
              </a:rPr>
              <a:t>標題列由左至右分別為</a:t>
            </a:r>
            <a:br>
              <a:rPr lang="zh-TW" altLang="en-US" sz="1800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altLang="en-US" sz="1500" b="1" dirty="0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搜尋列表、名稱、設置</a:t>
            </a:r>
            <a:r>
              <a:rPr lang="en-US" altLang="zh-TW" sz="1500" b="1" dirty="0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1500" b="1" dirty="0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含登入</a:t>
            </a:r>
            <a:r>
              <a:rPr lang="en-US" altLang="zh-TW" sz="1500" b="1" dirty="0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r>
              <a:rPr lang="zh-TW" altLang="en-US" sz="1500" b="1" dirty="0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、篩選、區域探索</a:t>
            </a:r>
          </a:p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1800" dirty="0">
                <a:latin typeface="Microsoft JhengHei"/>
                <a:ea typeface="Microsoft JhengHei"/>
                <a:cs typeface="Microsoft JhengHei"/>
                <a:sym typeface="Microsoft JhengHei"/>
              </a:rPr>
              <a:t>中心圓靶為</a:t>
            </a:r>
            <a:br>
              <a:rPr lang="zh-TW" altLang="en-US" sz="1800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altLang="en-US" sz="1500" b="1" dirty="0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區域探索搜尋時的中央座標</a:t>
            </a:r>
          </a:p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1800" dirty="0">
                <a:latin typeface="Microsoft JhengHei"/>
                <a:ea typeface="Microsoft JhengHei"/>
                <a:cs typeface="Microsoft JhengHei"/>
                <a:sym typeface="Microsoft JhengHei"/>
              </a:rPr>
              <a:t>右上角圓標為</a:t>
            </a:r>
            <a:br>
              <a:rPr lang="zh-TW" altLang="en-US" sz="1800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altLang="en-US" sz="1500" b="1" dirty="0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定位到裝置所在位置</a:t>
            </a:r>
          </a:p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1800" dirty="0">
                <a:latin typeface="Microsoft JhengHei"/>
                <a:ea typeface="Microsoft JhengHei"/>
                <a:cs typeface="Microsoft JhengHei"/>
                <a:sym typeface="Microsoft JhengHei"/>
              </a:rPr>
              <a:t>右下角「加」和「減」圖示</a:t>
            </a:r>
            <a:br>
              <a:rPr lang="zh-TW" altLang="en-US" sz="1800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altLang="en-US" sz="1500" b="1" dirty="0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放大和縮小地圖</a:t>
            </a:r>
          </a:p>
        </p:txBody>
      </p:sp>
      <p:sp>
        <p:nvSpPr>
          <p:cNvPr id="8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100" dirty="0">
                <a:latin typeface="Microsoft JhengHei"/>
                <a:ea typeface="Microsoft JhengHei"/>
                <a:cs typeface="Microsoft JhengHei"/>
                <a:sym typeface="Microsoft JhengHei"/>
              </a:rPr>
              <a:t>主畫面配置</a:t>
            </a:r>
          </a:p>
        </p:txBody>
      </p:sp>
      <p:cxnSp>
        <p:nvCxnSpPr>
          <p:cNvPr id="9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86" y="4657639"/>
            <a:ext cx="1860808" cy="2208281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4E414925-32EB-4EFA-B742-BF22CC6D20BC}"/>
              </a:ext>
            </a:extLst>
          </p:cNvPr>
          <p:cNvGrpSpPr/>
          <p:nvPr/>
        </p:nvGrpSpPr>
        <p:grpSpPr>
          <a:xfrm>
            <a:off x="7447398" y="1694272"/>
            <a:ext cx="1970447" cy="3545682"/>
            <a:chOff x="7897862" y="1116029"/>
            <a:chExt cx="2627263" cy="4727576"/>
          </a:xfrm>
        </p:grpSpPr>
        <p:pic>
          <p:nvPicPr>
            <p:cNvPr id="6" name="內容版面配置區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7862" y="1116029"/>
              <a:ext cx="2627263" cy="4727576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3D9CF26D-ED00-48F6-949C-218FD8BA3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50728" y="1338128"/>
              <a:ext cx="1061733" cy="291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208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2160275" y="2017272"/>
            <a:ext cx="4660085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往下滑會有多媒體的部分，使用者可以根據題目，來選擇要上船的多媒體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上傳圖片最多只能選擇五張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影片、語音只能上傳一個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問答題</a:t>
            </a:r>
            <a:endParaRPr lang="zh-TW" altLang="en-US" sz="21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42" y="5501018"/>
            <a:ext cx="1860808" cy="220828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797198-D336-49C9-8564-A952F5F36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095" y="1877337"/>
            <a:ext cx="677955" cy="197020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295AB3A9-FC13-4527-BA7D-11E795EF0547}"/>
              </a:ext>
            </a:extLst>
          </p:cNvPr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grpSp>
          <p:nvGrpSpPr>
            <p:cNvPr id="24" name="群組 23"/>
            <p:cNvGrpSpPr/>
            <p:nvPr/>
          </p:nvGrpSpPr>
          <p:grpSpPr>
            <a:xfrm>
              <a:off x="6896101" y="101634"/>
              <a:ext cx="5956214" cy="6756366"/>
              <a:chOff x="689610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6896101" y="101634"/>
                <a:ext cx="5956214" cy="6756366"/>
              </a:xfrm>
              <a:prstGeom prst="rect">
                <a:avLst/>
              </a:prstGeom>
            </p:spPr>
          </p:pic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6887" y="1116417"/>
                <a:ext cx="2687271" cy="4726800"/>
              </a:xfrm>
              <a:prstGeom prst="rect">
                <a:avLst/>
              </a:prstGeom>
            </p:spPr>
          </p:pic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42EAE81C-6152-4615-A4F0-DB7A21A95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6582" y="1372871"/>
              <a:ext cx="903940" cy="262693"/>
            </a:xfrm>
            <a:prstGeom prst="rect">
              <a:avLst/>
            </a:prstGeom>
          </p:spPr>
        </p:pic>
        <p:sp>
          <p:nvSpPr>
            <p:cNvPr id="27" name="圓角矩形 12">
              <a:extLst>
                <a:ext uri="{FF2B5EF4-FFF2-40B4-BE49-F238E27FC236}">
                  <a16:creationId xmlns:a16="http://schemas.microsoft.com/office/drawing/2014/main" id="{A2C2B5FC-2F0A-479A-8B81-434B3A8D9519}"/>
                </a:ext>
              </a:extLst>
            </p:cNvPr>
            <p:cNvSpPr/>
            <p:nvPr/>
          </p:nvSpPr>
          <p:spPr>
            <a:xfrm>
              <a:off x="9165086" y="1360115"/>
              <a:ext cx="344217" cy="32541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F1151CCC-8207-4B9E-8AB8-DA06460950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281" y="1618337"/>
            <a:ext cx="2033223" cy="362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87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2160275" y="2017272"/>
            <a:ext cx="4660085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闖關尋奇是依照使用者對地圖寶箱的問題作出選擇後，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指引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尋找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下一個寶箱的活動</a:t>
            </a:r>
            <a:endParaRPr lang="zh-TW" altLang="en-US" sz="18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5725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100" dirty="0">
                <a:latin typeface="Microsoft JhengHei"/>
                <a:ea typeface="Microsoft JhengHei"/>
                <a:cs typeface="Microsoft JhengHei"/>
                <a:sym typeface="Microsoft JhengHei"/>
              </a:rPr>
              <a:t>闖關尋奇</a:t>
            </a: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42" y="5501018"/>
            <a:ext cx="1860808" cy="220828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797198-D336-49C9-8564-A952F5F36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095" y="1877337"/>
            <a:ext cx="677955" cy="197020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295AB3A9-FC13-4527-BA7D-11E795EF0547}"/>
              </a:ext>
            </a:extLst>
          </p:cNvPr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grpSp>
          <p:nvGrpSpPr>
            <p:cNvPr id="24" name="群組 23"/>
            <p:cNvGrpSpPr/>
            <p:nvPr/>
          </p:nvGrpSpPr>
          <p:grpSpPr>
            <a:xfrm>
              <a:off x="6896101" y="101634"/>
              <a:ext cx="5956214" cy="6756366"/>
              <a:chOff x="689610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6896101" y="101634"/>
                <a:ext cx="5956214" cy="6756366"/>
              </a:xfrm>
              <a:prstGeom prst="rect">
                <a:avLst/>
              </a:prstGeom>
            </p:spPr>
          </p:pic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6887" y="1116417"/>
                <a:ext cx="2687271" cy="4726800"/>
              </a:xfrm>
              <a:prstGeom prst="rect">
                <a:avLst/>
              </a:prstGeom>
            </p:spPr>
          </p:pic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42EAE81C-6152-4615-A4F0-DB7A21A95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6582" y="1372871"/>
              <a:ext cx="903940" cy="262693"/>
            </a:xfrm>
            <a:prstGeom prst="rect">
              <a:avLst/>
            </a:prstGeom>
          </p:spPr>
        </p:pic>
        <p:sp>
          <p:nvSpPr>
            <p:cNvPr id="27" name="圓角矩形 12">
              <a:extLst>
                <a:ext uri="{FF2B5EF4-FFF2-40B4-BE49-F238E27FC236}">
                  <a16:creationId xmlns:a16="http://schemas.microsoft.com/office/drawing/2014/main" id="{A2C2B5FC-2F0A-479A-8B81-434B3A8D9519}"/>
                </a:ext>
              </a:extLst>
            </p:cNvPr>
            <p:cNvSpPr/>
            <p:nvPr/>
          </p:nvSpPr>
          <p:spPr>
            <a:xfrm>
              <a:off x="9165086" y="1360115"/>
              <a:ext cx="344217" cy="32541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0731619-CF5D-4996-8B47-83950B03872D}"/>
              </a:ext>
            </a:extLst>
          </p:cNvPr>
          <p:cNvGrpSpPr/>
          <p:nvPr/>
        </p:nvGrpSpPr>
        <p:grpSpPr>
          <a:xfrm>
            <a:off x="7474314" y="1694272"/>
            <a:ext cx="1968300" cy="3545100"/>
            <a:chOff x="7898322" y="1116029"/>
            <a:chExt cx="2624400" cy="4726800"/>
          </a:xfrm>
        </p:grpSpPr>
        <p:grpSp>
          <p:nvGrpSpPr>
            <p:cNvPr id="4" name="群組 3"/>
            <p:cNvGrpSpPr/>
            <p:nvPr/>
          </p:nvGrpSpPr>
          <p:grpSpPr>
            <a:xfrm>
              <a:off x="7898322" y="1116029"/>
              <a:ext cx="2624400" cy="4726800"/>
              <a:chOff x="4167187" y="0"/>
              <a:chExt cx="2624400" cy="4726800"/>
            </a:xfrm>
          </p:grpSpPr>
          <p:pic>
            <p:nvPicPr>
              <p:cNvPr id="3" name="圖片 2"/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3" name="圓角矩形 12"/>
              <p:cNvSpPr/>
              <p:nvPr/>
            </p:nvSpPr>
            <p:spPr>
              <a:xfrm>
                <a:off x="5616264" y="989909"/>
                <a:ext cx="970262" cy="325419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 dirty="0"/>
              </a:p>
            </p:txBody>
          </p:sp>
        </p:grpSp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8C1F6083-B19B-4101-BCD9-4016E51C4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6125" y="1360115"/>
              <a:ext cx="903940" cy="262693"/>
            </a:xfrm>
            <a:prstGeom prst="rect">
              <a:avLst/>
            </a:prstGeom>
          </p:spPr>
        </p:pic>
      </p:grpSp>
      <p:pic>
        <p:nvPicPr>
          <p:cNvPr id="2" name="圖片 1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747" y="1694274"/>
            <a:ext cx="1994115" cy="354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10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2160275" y="2017272"/>
            <a:ext cx="4660085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系統會依照使用者的不同的選擇給予不同的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指引訊息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，玩家要想辦法依照指示盡快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抵達終點</a:t>
            </a:r>
            <a:endParaRPr lang="zh-TW" altLang="en-US" sz="18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5725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100" dirty="0">
                <a:latin typeface="Microsoft JhengHei"/>
                <a:ea typeface="Microsoft JhengHei"/>
                <a:cs typeface="Microsoft JhengHei"/>
                <a:sym typeface="Microsoft JhengHei"/>
              </a:rPr>
              <a:t>指引訊息</a:t>
            </a: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42" y="5501018"/>
            <a:ext cx="1860808" cy="220828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797198-D336-49C9-8564-A952F5F36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095" y="1877337"/>
            <a:ext cx="677955" cy="197020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295AB3A9-FC13-4527-BA7D-11E795EF0547}"/>
              </a:ext>
            </a:extLst>
          </p:cNvPr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grpSp>
          <p:nvGrpSpPr>
            <p:cNvPr id="24" name="群組 23"/>
            <p:cNvGrpSpPr/>
            <p:nvPr/>
          </p:nvGrpSpPr>
          <p:grpSpPr>
            <a:xfrm>
              <a:off x="6896101" y="101634"/>
              <a:ext cx="5956214" cy="6756366"/>
              <a:chOff x="689610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6896101" y="101634"/>
                <a:ext cx="5956214" cy="6756366"/>
              </a:xfrm>
              <a:prstGeom prst="rect">
                <a:avLst/>
              </a:prstGeom>
            </p:spPr>
          </p:pic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6887" y="1116417"/>
                <a:ext cx="2687271" cy="4726800"/>
              </a:xfrm>
              <a:prstGeom prst="rect">
                <a:avLst/>
              </a:prstGeom>
            </p:spPr>
          </p:pic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42EAE81C-6152-4615-A4F0-DB7A21A95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6582" y="1372871"/>
              <a:ext cx="903940" cy="262693"/>
            </a:xfrm>
            <a:prstGeom prst="rect">
              <a:avLst/>
            </a:prstGeom>
          </p:spPr>
        </p:pic>
        <p:sp>
          <p:nvSpPr>
            <p:cNvPr id="27" name="圓角矩形 12">
              <a:extLst>
                <a:ext uri="{FF2B5EF4-FFF2-40B4-BE49-F238E27FC236}">
                  <a16:creationId xmlns:a16="http://schemas.microsoft.com/office/drawing/2014/main" id="{A2C2B5FC-2F0A-479A-8B81-434B3A8D9519}"/>
                </a:ext>
              </a:extLst>
            </p:cNvPr>
            <p:cNvSpPr/>
            <p:nvPr/>
          </p:nvSpPr>
          <p:spPr>
            <a:xfrm>
              <a:off x="9165086" y="1360115"/>
              <a:ext cx="344217" cy="32541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0731619-CF5D-4996-8B47-83950B03872D}"/>
              </a:ext>
            </a:extLst>
          </p:cNvPr>
          <p:cNvGrpSpPr/>
          <p:nvPr/>
        </p:nvGrpSpPr>
        <p:grpSpPr>
          <a:xfrm>
            <a:off x="7474314" y="1694272"/>
            <a:ext cx="1968300" cy="3545100"/>
            <a:chOff x="7898322" y="1116029"/>
            <a:chExt cx="2624400" cy="4726800"/>
          </a:xfrm>
        </p:grpSpPr>
        <p:grpSp>
          <p:nvGrpSpPr>
            <p:cNvPr id="4" name="群組 3"/>
            <p:cNvGrpSpPr/>
            <p:nvPr/>
          </p:nvGrpSpPr>
          <p:grpSpPr>
            <a:xfrm>
              <a:off x="7898322" y="1116029"/>
              <a:ext cx="2624400" cy="4726800"/>
              <a:chOff x="4167187" y="0"/>
              <a:chExt cx="2624400" cy="4726800"/>
            </a:xfrm>
          </p:grpSpPr>
          <p:pic>
            <p:nvPicPr>
              <p:cNvPr id="3" name="圖片 2"/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3" name="圓角矩形 12"/>
              <p:cNvSpPr/>
              <p:nvPr/>
            </p:nvSpPr>
            <p:spPr>
              <a:xfrm>
                <a:off x="5616264" y="989909"/>
                <a:ext cx="970262" cy="325419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 dirty="0"/>
              </a:p>
            </p:txBody>
          </p:sp>
        </p:grpSp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8C1F6083-B19B-4101-BCD9-4016E51C4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6125" y="1360115"/>
              <a:ext cx="903940" cy="262693"/>
            </a:xfrm>
            <a:prstGeom prst="rect">
              <a:avLst/>
            </a:prstGeom>
          </p:spPr>
        </p:pic>
      </p:grpSp>
      <p:pic>
        <p:nvPicPr>
          <p:cNvPr id="2" name="圖片 1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747" y="1694275"/>
            <a:ext cx="1994115" cy="354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0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2160275" y="2017272"/>
            <a:ext cx="4660085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若使用者成功找到終點所在的寶箱，即可看到圖中訊息，點選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抵達終點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即可得分，每位玩家僅能上傳抵達終點紀錄一次</a:t>
            </a:r>
            <a:endParaRPr lang="zh-TW" altLang="en-US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5725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100" dirty="0">
                <a:sym typeface="Microsoft JhengHei"/>
              </a:rPr>
              <a:t>闖關尋奇終點</a:t>
            </a:r>
            <a:endParaRPr lang="zh-TW" altLang="en-US" sz="21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42" y="5501018"/>
            <a:ext cx="1860808" cy="220828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797198-D336-49C9-8564-A952F5F36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095" y="1877337"/>
            <a:ext cx="677955" cy="197020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295AB3A9-FC13-4527-BA7D-11E795EF0547}"/>
              </a:ext>
            </a:extLst>
          </p:cNvPr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grpSp>
          <p:nvGrpSpPr>
            <p:cNvPr id="24" name="群組 23"/>
            <p:cNvGrpSpPr/>
            <p:nvPr/>
          </p:nvGrpSpPr>
          <p:grpSpPr>
            <a:xfrm>
              <a:off x="6896101" y="101634"/>
              <a:ext cx="5956214" cy="6756366"/>
              <a:chOff x="689610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6896101" y="101634"/>
                <a:ext cx="5956214" cy="6756366"/>
              </a:xfrm>
              <a:prstGeom prst="rect">
                <a:avLst/>
              </a:prstGeom>
            </p:spPr>
          </p:pic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6887" y="1116417"/>
                <a:ext cx="2687271" cy="4726800"/>
              </a:xfrm>
              <a:prstGeom prst="rect">
                <a:avLst/>
              </a:prstGeom>
            </p:spPr>
          </p:pic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42EAE81C-6152-4615-A4F0-DB7A21A95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6582" y="1372871"/>
              <a:ext cx="903940" cy="262693"/>
            </a:xfrm>
            <a:prstGeom prst="rect">
              <a:avLst/>
            </a:prstGeom>
          </p:spPr>
        </p:pic>
        <p:sp>
          <p:nvSpPr>
            <p:cNvPr id="27" name="圓角矩形 12">
              <a:extLst>
                <a:ext uri="{FF2B5EF4-FFF2-40B4-BE49-F238E27FC236}">
                  <a16:creationId xmlns:a16="http://schemas.microsoft.com/office/drawing/2014/main" id="{A2C2B5FC-2F0A-479A-8B81-434B3A8D9519}"/>
                </a:ext>
              </a:extLst>
            </p:cNvPr>
            <p:cNvSpPr/>
            <p:nvPr/>
          </p:nvSpPr>
          <p:spPr>
            <a:xfrm>
              <a:off x="9165086" y="1360115"/>
              <a:ext cx="344217" cy="32541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0731619-CF5D-4996-8B47-83950B03872D}"/>
              </a:ext>
            </a:extLst>
          </p:cNvPr>
          <p:cNvGrpSpPr/>
          <p:nvPr/>
        </p:nvGrpSpPr>
        <p:grpSpPr>
          <a:xfrm>
            <a:off x="7474314" y="1694272"/>
            <a:ext cx="1968300" cy="3545100"/>
            <a:chOff x="7898322" y="1116029"/>
            <a:chExt cx="2624400" cy="4726800"/>
          </a:xfrm>
        </p:grpSpPr>
        <p:grpSp>
          <p:nvGrpSpPr>
            <p:cNvPr id="4" name="群組 3"/>
            <p:cNvGrpSpPr/>
            <p:nvPr/>
          </p:nvGrpSpPr>
          <p:grpSpPr>
            <a:xfrm>
              <a:off x="7898322" y="1116029"/>
              <a:ext cx="2624400" cy="4726800"/>
              <a:chOff x="4167187" y="0"/>
              <a:chExt cx="2624400" cy="4726800"/>
            </a:xfrm>
          </p:grpSpPr>
          <p:pic>
            <p:nvPicPr>
              <p:cNvPr id="3" name="圖片 2"/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3" name="圓角矩形 12"/>
              <p:cNvSpPr/>
              <p:nvPr/>
            </p:nvSpPr>
            <p:spPr>
              <a:xfrm>
                <a:off x="5616264" y="989909"/>
                <a:ext cx="970262" cy="325419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 dirty="0"/>
              </a:p>
            </p:txBody>
          </p:sp>
        </p:grpSp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8C1F6083-B19B-4101-BCD9-4016E51C4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6125" y="1360115"/>
              <a:ext cx="903940" cy="262693"/>
            </a:xfrm>
            <a:prstGeom prst="rect">
              <a:avLst/>
            </a:prstGeom>
          </p:spPr>
        </p:pic>
      </p:grpSp>
      <p:pic>
        <p:nvPicPr>
          <p:cNvPr id="2" name="圖片 1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747" y="1694275"/>
            <a:ext cx="1994114" cy="354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30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2160275" y="2017272"/>
            <a:ext cx="4660085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若點擊左上方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字號的按鈕，可開啟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更多選項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鉛筆圖示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的按鈕可查詢您的答題歷史，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離開圖示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的按鈕可離開遊戲畫面進到群組選單</a:t>
            </a: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400" dirty="0"/>
              <a:t>更多選項</a:t>
            </a:r>
            <a:endParaRPr lang="zh-TW" altLang="en-US" sz="24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42" y="5501018"/>
            <a:ext cx="1860808" cy="220828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797198-D336-49C9-8564-A952F5F36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095" y="1877337"/>
            <a:ext cx="677955" cy="197020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295AB3A9-FC13-4527-BA7D-11E795EF0547}"/>
              </a:ext>
            </a:extLst>
          </p:cNvPr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grpSp>
          <p:nvGrpSpPr>
            <p:cNvPr id="24" name="群組 23"/>
            <p:cNvGrpSpPr/>
            <p:nvPr/>
          </p:nvGrpSpPr>
          <p:grpSpPr>
            <a:xfrm>
              <a:off x="6896101" y="101634"/>
              <a:ext cx="5956214" cy="6756366"/>
              <a:chOff x="689610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6896101" y="101634"/>
                <a:ext cx="5956214" cy="6756366"/>
              </a:xfrm>
              <a:prstGeom prst="rect">
                <a:avLst/>
              </a:prstGeom>
            </p:spPr>
          </p:pic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6887" y="1116417"/>
                <a:ext cx="2687271" cy="4726800"/>
              </a:xfrm>
              <a:prstGeom prst="rect">
                <a:avLst/>
              </a:prstGeom>
            </p:spPr>
          </p:pic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42EAE81C-6152-4615-A4F0-DB7A21A95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6582" y="1372871"/>
              <a:ext cx="903940" cy="262693"/>
            </a:xfrm>
            <a:prstGeom prst="rect">
              <a:avLst/>
            </a:prstGeom>
          </p:spPr>
        </p:pic>
        <p:sp>
          <p:nvSpPr>
            <p:cNvPr id="27" name="圓角矩形 12">
              <a:extLst>
                <a:ext uri="{FF2B5EF4-FFF2-40B4-BE49-F238E27FC236}">
                  <a16:creationId xmlns:a16="http://schemas.microsoft.com/office/drawing/2014/main" id="{A2C2B5FC-2F0A-479A-8B81-434B3A8D9519}"/>
                </a:ext>
              </a:extLst>
            </p:cNvPr>
            <p:cNvSpPr/>
            <p:nvPr/>
          </p:nvSpPr>
          <p:spPr>
            <a:xfrm>
              <a:off x="9165086" y="1360115"/>
              <a:ext cx="344217" cy="32541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0731619-CF5D-4996-8B47-83950B03872D}"/>
              </a:ext>
            </a:extLst>
          </p:cNvPr>
          <p:cNvGrpSpPr/>
          <p:nvPr/>
        </p:nvGrpSpPr>
        <p:grpSpPr>
          <a:xfrm>
            <a:off x="7474314" y="1694272"/>
            <a:ext cx="1968300" cy="3545100"/>
            <a:chOff x="7898322" y="1116029"/>
            <a:chExt cx="2624400" cy="4726800"/>
          </a:xfrm>
        </p:grpSpPr>
        <p:grpSp>
          <p:nvGrpSpPr>
            <p:cNvPr id="4" name="群組 3"/>
            <p:cNvGrpSpPr/>
            <p:nvPr/>
          </p:nvGrpSpPr>
          <p:grpSpPr>
            <a:xfrm>
              <a:off x="7898322" y="1116029"/>
              <a:ext cx="2624400" cy="4726800"/>
              <a:chOff x="4167187" y="0"/>
              <a:chExt cx="2624400" cy="4726800"/>
            </a:xfrm>
          </p:grpSpPr>
          <p:pic>
            <p:nvPicPr>
              <p:cNvPr id="3" name="圖片 2"/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3" name="圓角矩形 12"/>
              <p:cNvSpPr/>
              <p:nvPr/>
            </p:nvSpPr>
            <p:spPr>
              <a:xfrm>
                <a:off x="5616264" y="989909"/>
                <a:ext cx="970262" cy="325419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 dirty="0"/>
              </a:p>
            </p:txBody>
          </p:sp>
        </p:grpSp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8C1F6083-B19B-4101-BCD9-4016E51C4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6125" y="1360115"/>
              <a:ext cx="903940" cy="262693"/>
            </a:xfrm>
            <a:prstGeom prst="rect">
              <a:avLst/>
            </a:prstGeom>
          </p:spPr>
        </p:pic>
      </p:grpSp>
      <p:pic>
        <p:nvPicPr>
          <p:cNvPr id="2" name="圖片 1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747" y="1694276"/>
            <a:ext cx="1994114" cy="3545091"/>
          </a:xfrm>
          <a:prstGeom prst="rect">
            <a:avLst/>
          </a:prstGeom>
        </p:spPr>
      </p:pic>
      <p:sp>
        <p:nvSpPr>
          <p:cNvPr id="19" name="橢圓 18"/>
          <p:cNvSpPr/>
          <p:nvPr/>
        </p:nvSpPr>
        <p:spPr>
          <a:xfrm>
            <a:off x="7331756" y="2454417"/>
            <a:ext cx="791819" cy="4527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7358028" y="2904165"/>
            <a:ext cx="791819" cy="4527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994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2160275" y="2017272"/>
            <a:ext cx="4660085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進入答題歷史的介面，即可檢視此使用者的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答題記錄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，其中包含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批改結果</a:t>
            </a:r>
            <a:r>
              <a:rPr lang="en-US" altLang="zh-TW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(correct/wrong)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以及該題的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分數</a:t>
            </a:r>
            <a:r>
              <a:rPr lang="en-US" altLang="zh-TW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(point)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點擊中間下方的叉叉按鈕即可回到遊戲畫面</a:t>
            </a: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400" dirty="0"/>
              <a:t>答題歷史</a:t>
            </a:r>
            <a:endParaRPr lang="zh-TW" altLang="en-US" sz="24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42" y="5501018"/>
            <a:ext cx="1860808" cy="220828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797198-D336-49C9-8564-A952F5F36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095" y="1877337"/>
            <a:ext cx="677955" cy="197020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295AB3A9-FC13-4527-BA7D-11E795EF0547}"/>
              </a:ext>
            </a:extLst>
          </p:cNvPr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grpSp>
          <p:nvGrpSpPr>
            <p:cNvPr id="24" name="群組 23"/>
            <p:cNvGrpSpPr/>
            <p:nvPr/>
          </p:nvGrpSpPr>
          <p:grpSpPr>
            <a:xfrm>
              <a:off x="6896101" y="101634"/>
              <a:ext cx="5956214" cy="6756366"/>
              <a:chOff x="689610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6896101" y="101634"/>
                <a:ext cx="5956214" cy="6756366"/>
              </a:xfrm>
              <a:prstGeom prst="rect">
                <a:avLst/>
              </a:prstGeom>
            </p:spPr>
          </p:pic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6887" y="1116417"/>
                <a:ext cx="2687271" cy="4726800"/>
              </a:xfrm>
              <a:prstGeom prst="rect">
                <a:avLst/>
              </a:prstGeom>
            </p:spPr>
          </p:pic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42EAE81C-6152-4615-A4F0-DB7A21A95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6582" y="1372871"/>
              <a:ext cx="903940" cy="262693"/>
            </a:xfrm>
            <a:prstGeom prst="rect">
              <a:avLst/>
            </a:prstGeom>
          </p:spPr>
        </p:pic>
        <p:sp>
          <p:nvSpPr>
            <p:cNvPr id="27" name="圓角矩形 12">
              <a:extLst>
                <a:ext uri="{FF2B5EF4-FFF2-40B4-BE49-F238E27FC236}">
                  <a16:creationId xmlns:a16="http://schemas.microsoft.com/office/drawing/2014/main" id="{A2C2B5FC-2F0A-479A-8B81-434B3A8D9519}"/>
                </a:ext>
              </a:extLst>
            </p:cNvPr>
            <p:cNvSpPr/>
            <p:nvPr/>
          </p:nvSpPr>
          <p:spPr>
            <a:xfrm>
              <a:off x="9165086" y="1360115"/>
              <a:ext cx="344217" cy="32541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0731619-CF5D-4996-8B47-83950B03872D}"/>
              </a:ext>
            </a:extLst>
          </p:cNvPr>
          <p:cNvGrpSpPr/>
          <p:nvPr/>
        </p:nvGrpSpPr>
        <p:grpSpPr>
          <a:xfrm>
            <a:off x="7474314" y="1694272"/>
            <a:ext cx="1968300" cy="3545100"/>
            <a:chOff x="7898322" y="1116029"/>
            <a:chExt cx="2624400" cy="4726800"/>
          </a:xfrm>
        </p:grpSpPr>
        <p:grpSp>
          <p:nvGrpSpPr>
            <p:cNvPr id="4" name="群組 3"/>
            <p:cNvGrpSpPr/>
            <p:nvPr/>
          </p:nvGrpSpPr>
          <p:grpSpPr>
            <a:xfrm>
              <a:off x="7898322" y="1116029"/>
              <a:ext cx="2624400" cy="4726800"/>
              <a:chOff x="4167187" y="0"/>
              <a:chExt cx="2624400" cy="4726800"/>
            </a:xfrm>
          </p:grpSpPr>
          <p:pic>
            <p:nvPicPr>
              <p:cNvPr id="3" name="圖片 2"/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3" name="圓角矩形 12"/>
              <p:cNvSpPr/>
              <p:nvPr/>
            </p:nvSpPr>
            <p:spPr>
              <a:xfrm>
                <a:off x="5616264" y="989909"/>
                <a:ext cx="970262" cy="325419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 dirty="0"/>
              </a:p>
            </p:txBody>
          </p:sp>
        </p:grpSp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8C1F6083-B19B-4101-BCD9-4016E51C4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6125" y="1360115"/>
              <a:ext cx="903940" cy="262693"/>
            </a:xfrm>
            <a:prstGeom prst="rect">
              <a:avLst/>
            </a:prstGeom>
          </p:spPr>
        </p:pic>
      </p:grpSp>
      <p:pic>
        <p:nvPicPr>
          <p:cNvPr id="2" name="圖片 1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747" y="1694276"/>
            <a:ext cx="1994113" cy="354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2160275" y="2017272"/>
            <a:ext cx="4660085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在選擇場次的地方，按下場次後再按選擇成績查詢，及會顯示該場次的歷史遊戲紀錄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可根據時間點，來選擇要查詢的遊戲紀錄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成績查詢</a:t>
            </a: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42" y="5501018"/>
            <a:ext cx="1860808" cy="220828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797198-D336-49C9-8564-A952F5F36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095" y="1877337"/>
            <a:ext cx="677955" cy="197020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295AB3A9-FC13-4527-BA7D-11E795EF0547}"/>
              </a:ext>
            </a:extLst>
          </p:cNvPr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grpSp>
          <p:nvGrpSpPr>
            <p:cNvPr id="24" name="群組 23"/>
            <p:cNvGrpSpPr/>
            <p:nvPr/>
          </p:nvGrpSpPr>
          <p:grpSpPr>
            <a:xfrm>
              <a:off x="6896101" y="101634"/>
              <a:ext cx="5956214" cy="6756366"/>
              <a:chOff x="689610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6896101" y="101634"/>
                <a:ext cx="5956214" cy="6756366"/>
              </a:xfrm>
              <a:prstGeom prst="rect">
                <a:avLst/>
              </a:prstGeom>
            </p:spPr>
          </p:pic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6887" y="1116417"/>
                <a:ext cx="2687271" cy="4726800"/>
              </a:xfrm>
              <a:prstGeom prst="rect">
                <a:avLst/>
              </a:prstGeom>
            </p:spPr>
          </p:pic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42EAE81C-6152-4615-A4F0-DB7A21A95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6582" y="1372871"/>
              <a:ext cx="903940" cy="262693"/>
            </a:xfrm>
            <a:prstGeom prst="rect">
              <a:avLst/>
            </a:prstGeom>
          </p:spPr>
        </p:pic>
        <p:sp>
          <p:nvSpPr>
            <p:cNvPr id="27" name="圓角矩形 12">
              <a:extLst>
                <a:ext uri="{FF2B5EF4-FFF2-40B4-BE49-F238E27FC236}">
                  <a16:creationId xmlns:a16="http://schemas.microsoft.com/office/drawing/2014/main" id="{A2C2B5FC-2F0A-479A-8B81-434B3A8D9519}"/>
                </a:ext>
              </a:extLst>
            </p:cNvPr>
            <p:cNvSpPr/>
            <p:nvPr/>
          </p:nvSpPr>
          <p:spPr>
            <a:xfrm>
              <a:off x="9165086" y="1360115"/>
              <a:ext cx="344217" cy="32541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0731619-CF5D-4996-8B47-83950B03872D}"/>
              </a:ext>
            </a:extLst>
          </p:cNvPr>
          <p:cNvGrpSpPr/>
          <p:nvPr/>
        </p:nvGrpSpPr>
        <p:grpSpPr>
          <a:xfrm>
            <a:off x="7474314" y="1694272"/>
            <a:ext cx="1968300" cy="3545100"/>
            <a:chOff x="7898322" y="1116029"/>
            <a:chExt cx="2624400" cy="4726800"/>
          </a:xfrm>
        </p:grpSpPr>
        <p:pic>
          <p:nvPicPr>
            <p:cNvPr id="3" name="圖片 2"/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8322" y="1116029"/>
              <a:ext cx="2624400" cy="4726800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8C1F6083-B19B-4101-BCD9-4016E51C4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6125" y="1360115"/>
              <a:ext cx="903940" cy="26269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DEFB494E-2AF9-4D5A-9A09-32621237C7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167" y="1694272"/>
            <a:ext cx="1994119" cy="35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6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2160275" y="2017272"/>
            <a:ext cx="4660085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在遊戲後就可以看到，該場遊戲有答題的使用者的累積總分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左邊為用戶名稱，右邊為獲得總分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成績查詢</a:t>
            </a: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42" y="5501018"/>
            <a:ext cx="1860808" cy="220828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797198-D336-49C9-8564-A952F5F36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095" y="1877337"/>
            <a:ext cx="677955" cy="197020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295AB3A9-FC13-4527-BA7D-11E795EF0547}"/>
              </a:ext>
            </a:extLst>
          </p:cNvPr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grpSp>
          <p:nvGrpSpPr>
            <p:cNvPr id="24" name="群組 23"/>
            <p:cNvGrpSpPr/>
            <p:nvPr/>
          </p:nvGrpSpPr>
          <p:grpSpPr>
            <a:xfrm>
              <a:off x="6896101" y="101634"/>
              <a:ext cx="5956214" cy="6756366"/>
              <a:chOff x="689610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6896101" y="101634"/>
                <a:ext cx="5956214" cy="6756366"/>
              </a:xfrm>
              <a:prstGeom prst="rect">
                <a:avLst/>
              </a:prstGeom>
            </p:spPr>
          </p:pic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6887" y="1116417"/>
                <a:ext cx="2687271" cy="4726800"/>
              </a:xfrm>
              <a:prstGeom prst="rect">
                <a:avLst/>
              </a:prstGeom>
            </p:spPr>
          </p:pic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42EAE81C-6152-4615-A4F0-DB7A21A95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6582" y="1372871"/>
              <a:ext cx="903940" cy="262693"/>
            </a:xfrm>
            <a:prstGeom prst="rect">
              <a:avLst/>
            </a:prstGeom>
          </p:spPr>
        </p:pic>
        <p:sp>
          <p:nvSpPr>
            <p:cNvPr id="27" name="圓角矩形 12">
              <a:extLst>
                <a:ext uri="{FF2B5EF4-FFF2-40B4-BE49-F238E27FC236}">
                  <a16:creationId xmlns:a16="http://schemas.microsoft.com/office/drawing/2014/main" id="{A2C2B5FC-2F0A-479A-8B81-434B3A8D9519}"/>
                </a:ext>
              </a:extLst>
            </p:cNvPr>
            <p:cNvSpPr/>
            <p:nvPr/>
          </p:nvSpPr>
          <p:spPr>
            <a:xfrm>
              <a:off x="9165086" y="1360115"/>
              <a:ext cx="344217" cy="32541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0731619-CF5D-4996-8B47-83950B03872D}"/>
              </a:ext>
            </a:extLst>
          </p:cNvPr>
          <p:cNvGrpSpPr/>
          <p:nvPr/>
        </p:nvGrpSpPr>
        <p:grpSpPr>
          <a:xfrm>
            <a:off x="7474314" y="1694272"/>
            <a:ext cx="1968300" cy="3545100"/>
            <a:chOff x="7898322" y="1116029"/>
            <a:chExt cx="2624400" cy="4726800"/>
          </a:xfrm>
        </p:grpSpPr>
        <p:pic>
          <p:nvPicPr>
            <p:cNvPr id="3" name="圖片 2"/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8322" y="1116029"/>
              <a:ext cx="2624400" cy="4726800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8C1F6083-B19B-4101-BCD9-4016E51C4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6125" y="1360115"/>
              <a:ext cx="903940" cy="262693"/>
            </a:xfrm>
            <a:prstGeom prst="rect">
              <a:avLst/>
            </a:prstGeom>
          </p:spPr>
        </p:pic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F9EA2FAB-5DDB-4240-BF0E-C68EC13EB8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167" y="1694272"/>
            <a:ext cx="1994119" cy="35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4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074" y="857251"/>
            <a:ext cx="4763818" cy="4216555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z="1400"/>
              <a:pPr/>
              <a:t>28</a:t>
            </a:fld>
            <a:endParaRPr lang="zh-TW" altLang="en-US" dirty="0"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4294967295"/>
          </p:nvPr>
        </p:nvSpPr>
        <p:spPr>
          <a:xfrm>
            <a:off x="1524000" y="3008314"/>
            <a:ext cx="8521700" cy="84137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ctr"/>
            <a:r>
              <a:rPr lang="en-US" altLang="zh-TW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iOS DEH Mini II</a:t>
            </a:r>
            <a:endParaRPr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61" name="Google Shape;61;p14"/>
          <p:cNvCxnSpPr/>
          <p:nvPr/>
        </p:nvCxnSpPr>
        <p:spPr>
          <a:xfrm>
            <a:off x="2794800" y="3732375"/>
            <a:ext cx="66024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14"/>
          <p:cNvCxnSpPr/>
          <p:nvPr/>
        </p:nvCxnSpPr>
        <p:spPr>
          <a:xfrm>
            <a:off x="4821941" y="3849900"/>
            <a:ext cx="3864300" cy="0"/>
          </a:xfrm>
          <a:prstGeom prst="straightConnector1">
            <a:avLst/>
          </a:prstGeom>
          <a:noFill/>
          <a:ln w="127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3;p14"/>
          <p:cNvCxnSpPr/>
          <p:nvPr/>
        </p:nvCxnSpPr>
        <p:spPr>
          <a:xfrm>
            <a:off x="5538396" y="3967663"/>
            <a:ext cx="27639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640856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2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424" y="980729"/>
            <a:ext cx="4536504" cy="598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377" y="1635258"/>
            <a:ext cx="1993122" cy="3545100"/>
          </a:xfrm>
          <a:prstGeom prst="rect">
            <a:avLst/>
          </a:prstGeom>
        </p:spPr>
      </p:pic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主畫面配置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orient="vert" idx="1"/>
          </p:nvPr>
        </p:nvSpPr>
        <p:spPr>
          <a:xfrm>
            <a:off x="5807968" y="1447800"/>
            <a:ext cx="4649720" cy="4800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latin typeface="Microsoft JhengHei"/>
                <a:ea typeface="Microsoft JhengHei"/>
                <a:cs typeface="Microsoft JhengHei"/>
                <a:sym typeface="Microsoft JhengHei"/>
              </a:rPr>
              <a:t>標題列由左至右分別為</a:t>
            </a:r>
            <a:br>
              <a:rPr lang="zh-TW" altLang="en-US" sz="2000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altLang="en-US" sz="2000" b="1" dirty="0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會員中心 名稱 過濾器 區域探索</a:t>
            </a:r>
            <a:endParaRPr sz="2000" b="1" dirty="0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Microsoft JhengHei"/>
                <a:ea typeface="Microsoft JhengHei"/>
                <a:cs typeface="Microsoft JhengHei"/>
                <a:sym typeface="Microsoft JhengHei"/>
              </a:rPr>
              <a:t>中心圓靶為</a:t>
            </a:r>
            <a:br>
              <a:rPr lang="zh-TW" altLang="en-US" sz="2000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altLang="en-US" sz="2000" b="1" dirty="0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區域探索搜尋時的中央座標</a:t>
            </a:r>
            <a:endParaRPr sz="2000" b="1" dirty="0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Microsoft JhengHei"/>
                <a:ea typeface="Microsoft JhengHei"/>
                <a:cs typeface="Microsoft JhengHei"/>
                <a:sym typeface="Microsoft JhengHei"/>
              </a:rPr>
              <a:t>左下角圓標為</a:t>
            </a:r>
            <a:br>
              <a:rPr lang="zh-TW" altLang="en-US" sz="2000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altLang="en-US" sz="2000" b="1" dirty="0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定位到裝置所在位置</a:t>
            </a:r>
            <a:endParaRPr sz="2000" b="1" dirty="0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Microsoft JhengHei"/>
                <a:ea typeface="Microsoft JhengHei"/>
                <a:cs typeface="Microsoft JhengHei"/>
                <a:sym typeface="Microsoft JhengHei"/>
              </a:rPr>
              <a:t>右下角圓標為</a:t>
            </a:r>
            <a:br>
              <a:rPr lang="zh-TW" altLang="en-US" sz="2000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altLang="en-US" sz="2000" b="1" dirty="0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查看地圖標示說明</a:t>
            </a:r>
            <a:endParaRPr sz="2000" b="1" dirty="0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29</a:t>
            </a:fld>
            <a:endParaRPr lang="zh-TW" altLang="en-US" dirty="0"/>
          </a:p>
        </p:txBody>
      </p:sp>
      <p:sp>
        <p:nvSpPr>
          <p:cNvPr id="71" name="Google Shape;71;p15"/>
          <p:cNvSpPr/>
          <p:nvPr/>
        </p:nvSpPr>
        <p:spPr>
          <a:xfrm>
            <a:off x="2639616" y="1700808"/>
            <a:ext cx="2128500" cy="3411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2707378" y="4766883"/>
            <a:ext cx="376690" cy="3411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4335818" y="4825941"/>
            <a:ext cx="364534" cy="3411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3458006" y="3526933"/>
            <a:ext cx="491700" cy="3411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815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zh-TW" sz="2100" dirty="0"/>
              <a:t>搜尋附近景點</a:t>
            </a:r>
            <a:endParaRPr lang="zh-TW" altLang="en-US" sz="21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2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2061834" y="2017273"/>
            <a:ext cx="3974022" cy="256230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AutoNum type="arabicPeriod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點擊 </a:t>
            </a:r>
            <a:r>
              <a:rPr lang="zh-TW" altLang="en-US" sz="1800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定位圖示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移動至目前位置</a:t>
            </a:r>
          </a:p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AutoNum type="arabicPeriod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點擊右上角 </a:t>
            </a:r>
            <a:r>
              <a:rPr lang="zh-TW" altLang="en-US" sz="1800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區域探索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−＞ </a:t>
            </a:r>
            <a:r>
              <a:rPr lang="zh-TW" altLang="en-US" sz="1800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附近景點</a:t>
            </a:r>
          </a:p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AutoNum type="arabicPeriod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即可查看周圍的景點</a:t>
            </a: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86" y="4657639"/>
            <a:ext cx="1860808" cy="2208281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8DDD5990-79BC-417C-BB4C-FCFB8E7F95E9}"/>
              </a:ext>
            </a:extLst>
          </p:cNvPr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grpSp>
          <p:nvGrpSpPr>
            <p:cNvPr id="17" name="群組 16"/>
            <p:cNvGrpSpPr/>
            <p:nvPr/>
          </p:nvGrpSpPr>
          <p:grpSpPr>
            <a:xfrm>
              <a:off x="6896101" y="101634"/>
              <a:ext cx="5956214" cy="6756366"/>
              <a:chOff x="689610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6896101" y="101634"/>
                <a:ext cx="5956214" cy="6756366"/>
              </a:xfrm>
              <a:prstGeom prst="rect">
                <a:avLst/>
              </a:prstGeom>
            </p:spPr>
          </p:pic>
          <p:grpSp>
            <p:nvGrpSpPr>
              <p:cNvPr id="7" name="群組 6"/>
              <p:cNvGrpSpPr/>
              <p:nvPr/>
            </p:nvGrpSpPr>
            <p:grpSpPr>
              <a:xfrm>
                <a:off x="7890186" y="1116029"/>
                <a:ext cx="2622693" cy="4726800"/>
                <a:chOff x="2598024" y="1116029"/>
                <a:chExt cx="2622693" cy="4726800"/>
              </a:xfrm>
            </p:grpSpPr>
            <p:pic>
              <p:nvPicPr>
                <p:cNvPr id="2" name="圖片 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8024" y="1116029"/>
                  <a:ext cx="2622693" cy="4726800"/>
                </a:xfrm>
                <a:prstGeom prst="rect">
                  <a:avLst/>
                </a:prstGeom>
              </p:spPr>
            </p:pic>
            <p:sp>
              <p:nvSpPr>
                <p:cNvPr id="4" name="圓角矩形 3"/>
                <p:cNvSpPr/>
                <p:nvPr/>
              </p:nvSpPr>
              <p:spPr>
                <a:xfrm>
                  <a:off x="4737710" y="1737092"/>
                  <a:ext cx="446198" cy="347472"/>
                </a:xfrm>
                <a:prstGeom prst="round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050"/>
                </a:p>
              </p:txBody>
            </p:sp>
          </p:grpSp>
        </p:grpSp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5652015C-4266-4DED-86F2-A5EBCDCAC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50728" y="1338128"/>
              <a:ext cx="1061733" cy="291685"/>
            </a:xfrm>
            <a:prstGeom prst="rect">
              <a:avLst/>
            </a:prstGeom>
          </p:spPr>
        </p:pic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B31F4624-BC3C-4FF3-A09F-EEB2A892198E}"/>
              </a:ext>
            </a:extLst>
          </p:cNvPr>
          <p:cNvGrpSpPr/>
          <p:nvPr/>
        </p:nvGrpSpPr>
        <p:grpSpPr>
          <a:xfrm>
            <a:off x="7463595" y="1686009"/>
            <a:ext cx="1967019" cy="3545100"/>
            <a:chOff x="7909796" y="1116029"/>
            <a:chExt cx="2622692" cy="4726800"/>
          </a:xfrm>
        </p:grpSpPr>
        <p:grpSp>
          <p:nvGrpSpPr>
            <p:cNvPr id="15" name="群組 14"/>
            <p:cNvGrpSpPr/>
            <p:nvPr/>
          </p:nvGrpSpPr>
          <p:grpSpPr>
            <a:xfrm>
              <a:off x="7909796" y="1116029"/>
              <a:ext cx="2622692" cy="4726800"/>
              <a:chOff x="4160521" y="0"/>
              <a:chExt cx="2622692" cy="4726800"/>
            </a:xfrm>
          </p:grpSpPr>
          <p:pic>
            <p:nvPicPr>
              <p:cNvPr id="13" name="圖片 1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0521" y="0"/>
                <a:ext cx="2622692" cy="4726800"/>
              </a:xfrm>
              <a:prstGeom prst="rect">
                <a:avLst/>
              </a:prstGeom>
            </p:spPr>
          </p:pic>
          <p:sp>
            <p:nvSpPr>
              <p:cNvPr id="14" name="圓角矩形 13"/>
              <p:cNvSpPr/>
              <p:nvPr/>
            </p:nvSpPr>
            <p:spPr>
              <a:xfrm>
                <a:off x="5671240" y="599759"/>
                <a:ext cx="811856" cy="347472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</p:grpSp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E76B318C-2245-4A39-A756-DC0A21AF0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50728" y="1338128"/>
              <a:ext cx="1061733" cy="291685"/>
            </a:xfrm>
            <a:prstGeom prst="rect">
              <a:avLst/>
            </a:prstGeom>
          </p:spPr>
        </p:pic>
      </p:grpSp>
      <p:pic>
        <p:nvPicPr>
          <p:cNvPr id="16" name="圖片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131" y="1680597"/>
            <a:ext cx="1967019" cy="35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1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2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424" y="980729"/>
            <a:ext cx="4536504" cy="598614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zh-TW"/>
              <a:t>搜尋附近景點</a:t>
            </a:r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orient="vert" idx="1"/>
          </p:nvPr>
        </p:nvSpPr>
        <p:spPr>
          <a:xfrm>
            <a:off x="5303912" y="1447800"/>
            <a:ext cx="5153776" cy="4800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lnSpc>
                <a:spcPct val="150000"/>
              </a:lnSpc>
              <a:buAutoNum type="arabicPeriod"/>
            </a:pPr>
            <a:r>
              <a:rPr lang="zh-TW" altLang="en-US" sz="2000" dirty="0"/>
              <a:t>點擊 </a:t>
            </a:r>
            <a:r>
              <a:rPr lang="zh-TW" altLang="en-US" sz="2000" b="1" dirty="0">
                <a:solidFill>
                  <a:srgbClr val="CC0000"/>
                </a:solidFill>
              </a:rPr>
              <a:t>定位 </a:t>
            </a:r>
            <a:r>
              <a:rPr lang="zh-TW" altLang="en-US" sz="2000" dirty="0"/>
              <a:t>移動至目前位置</a:t>
            </a:r>
            <a:endParaRPr sz="2000" dirty="0"/>
          </a:p>
          <a:p>
            <a:pPr>
              <a:lnSpc>
                <a:spcPct val="150000"/>
              </a:lnSpc>
              <a:buAutoNum type="arabicPeriod"/>
            </a:pPr>
            <a:r>
              <a:rPr lang="zh-TW" altLang="en-US" sz="2000" dirty="0"/>
              <a:t>點擊右上角 </a:t>
            </a:r>
            <a:r>
              <a:rPr lang="zh-TW" altLang="en-US" sz="2000" b="1" dirty="0">
                <a:solidFill>
                  <a:srgbClr val="CC0000"/>
                </a:solidFill>
              </a:rPr>
              <a:t>區域探索</a:t>
            </a:r>
            <a:r>
              <a:rPr lang="zh-TW" altLang="en-US" sz="2000" dirty="0"/>
              <a:t> −＞ </a:t>
            </a:r>
            <a:r>
              <a:rPr lang="zh-TW" altLang="en-US" sz="2000" b="1" dirty="0">
                <a:solidFill>
                  <a:srgbClr val="CC0000"/>
                </a:solidFill>
              </a:rPr>
              <a:t>搜尋景點</a:t>
            </a:r>
            <a:endParaRPr sz="2000" b="1" dirty="0">
              <a:solidFill>
                <a:srgbClr val="CC0000"/>
              </a:solidFill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zh-TW" altLang="en-US" sz="2000" dirty="0"/>
              <a:t>即可查看周圍的景點</a:t>
            </a:r>
            <a:endParaRPr sz="20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30</a:t>
            </a:fld>
            <a:endParaRPr lang="zh-TW" altLang="en-US" dirty="0"/>
          </a:p>
        </p:txBody>
      </p:sp>
      <p:grpSp>
        <p:nvGrpSpPr>
          <p:cNvPr id="2" name="群組 1"/>
          <p:cNvGrpSpPr/>
          <p:nvPr/>
        </p:nvGrpSpPr>
        <p:grpSpPr>
          <a:xfrm>
            <a:off x="2711999" y="1655700"/>
            <a:ext cx="1993122" cy="3545100"/>
            <a:chOff x="1583999" y="1064600"/>
            <a:chExt cx="2657496" cy="4726800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3999" y="1064600"/>
              <a:ext cx="2657496" cy="4726800"/>
            </a:xfrm>
            <a:prstGeom prst="rect">
              <a:avLst/>
            </a:prstGeom>
          </p:spPr>
        </p:pic>
        <p:sp>
          <p:nvSpPr>
            <p:cNvPr id="83" name="Google Shape;83;p16"/>
            <p:cNvSpPr/>
            <p:nvPr/>
          </p:nvSpPr>
          <p:spPr>
            <a:xfrm>
              <a:off x="1584001" y="5221167"/>
              <a:ext cx="468400" cy="468400"/>
            </a:xfrm>
            <a:prstGeom prst="ellipse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999" y="1655700"/>
            <a:ext cx="1996158" cy="35505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999" y="1655700"/>
            <a:ext cx="1996158" cy="35505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999" y="1658400"/>
            <a:ext cx="1996158" cy="355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25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2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424" y="980729"/>
            <a:ext cx="4536504" cy="598614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zh-TW"/>
              <a:t>過濾搜尋結果</a:t>
            </a:r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orient="vert" idx="1"/>
          </p:nvPr>
        </p:nvSpPr>
        <p:spPr>
          <a:xfrm>
            <a:off x="5303912" y="1447800"/>
            <a:ext cx="5153776" cy="4800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/>
              <a:t>若是覺得搜尋出來的結果太過複雜，則可以使用右上角的 </a:t>
            </a:r>
            <a:r>
              <a:rPr lang="zh-TW" altLang="en-US" sz="2000" b="1" dirty="0">
                <a:solidFill>
                  <a:srgbClr val="CC0000"/>
                </a:solidFill>
              </a:rPr>
              <a:t>過濾器 </a:t>
            </a:r>
            <a:r>
              <a:rPr lang="zh-TW" altLang="en-US" sz="2000" dirty="0"/>
              <a:t>進行篩選</a:t>
            </a:r>
            <a:endParaRPr sz="2000" dirty="0"/>
          </a:p>
          <a:p>
            <a:pPr>
              <a:lnSpc>
                <a:spcPct val="150000"/>
              </a:lnSpc>
            </a:pPr>
            <a:r>
              <a:rPr lang="zh-TW" altLang="en-US" sz="2000" dirty="0"/>
              <a:t>設定好想過濾的條件 按下 </a:t>
            </a:r>
            <a:r>
              <a:rPr lang="en-US" altLang="zh-TW" sz="2000" b="1" dirty="0">
                <a:solidFill>
                  <a:srgbClr val="CC0000"/>
                </a:solidFill>
              </a:rPr>
              <a:t>Go </a:t>
            </a:r>
            <a:endParaRPr sz="2000" dirty="0"/>
          </a:p>
          <a:p>
            <a:pPr>
              <a:lnSpc>
                <a:spcPct val="150000"/>
              </a:lnSpc>
            </a:pPr>
            <a:r>
              <a:rPr lang="zh-TW" altLang="en-US" sz="2000" dirty="0"/>
              <a:t>就能只查看想看的景點類型喔！</a:t>
            </a:r>
            <a:endParaRPr sz="20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sz="20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31</a:t>
            </a:fld>
            <a:endParaRPr lang="zh-TW" alt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2711999" y="1658400"/>
            <a:ext cx="1996158" cy="3550500"/>
            <a:chOff x="1583999" y="1068200"/>
            <a:chExt cx="2661544" cy="4734000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3999" y="1068200"/>
              <a:ext cx="2661544" cy="4734000"/>
            </a:xfrm>
            <a:prstGeom prst="rect">
              <a:avLst/>
            </a:prstGeom>
          </p:spPr>
        </p:pic>
        <p:sp>
          <p:nvSpPr>
            <p:cNvPr id="97" name="Google Shape;97;p17"/>
            <p:cNvSpPr/>
            <p:nvPr/>
          </p:nvSpPr>
          <p:spPr>
            <a:xfrm>
              <a:off x="3487801" y="1140601"/>
              <a:ext cx="468400" cy="468400"/>
            </a:xfrm>
            <a:prstGeom prst="ellipse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999" y="1658400"/>
            <a:ext cx="1996158" cy="35505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999" y="1658400"/>
            <a:ext cx="1996158" cy="355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2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2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424" y="980729"/>
            <a:ext cx="4536504" cy="5986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群組 2"/>
          <p:cNvGrpSpPr/>
          <p:nvPr/>
        </p:nvGrpSpPr>
        <p:grpSpPr>
          <a:xfrm>
            <a:off x="2711296" y="1654001"/>
            <a:ext cx="1996158" cy="3550500"/>
            <a:chOff x="1583061" y="1062334"/>
            <a:chExt cx="2661544" cy="4734000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3061" y="1062334"/>
              <a:ext cx="2661544" cy="4734000"/>
            </a:xfrm>
            <a:prstGeom prst="rect">
              <a:avLst/>
            </a:prstGeom>
          </p:spPr>
        </p:pic>
        <p:sp>
          <p:nvSpPr>
            <p:cNvPr id="106" name="Google Shape;106;p18"/>
            <p:cNvSpPr/>
            <p:nvPr/>
          </p:nvSpPr>
          <p:spPr>
            <a:xfrm>
              <a:off x="1603201" y="1209601"/>
              <a:ext cx="768000" cy="2828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zh-TW"/>
              <a:t>檢視景點列表</a:t>
            </a:r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body" orient="vert" idx="1"/>
          </p:nvPr>
        </p:nvSpPr>
        <p:spPr>
          <a:xfrm>
            <a:off x="5159896" y="1447800"/>
            <a:ext cx="5400000" cy="4800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/>
              <a:t>從左上角的 </a:t>
            </a:r>
            <a:r>
              <a:rPr lang="zh-TW" altLang="en-US" sz="2000" b="1" dirty="0">
                <a:solidFill>
                  <a:srgbClr val="CC0000"/>
                </a:solidFill>
              </a:rPr>
              <a:t>會員中心</a:t>
            </a:r>
            <a:r>
              <a:rPr lang="zh-TW" altLang="en-US" sz="2000" dirty="0"/>
              <a:t> 進入</a:t>
            </a:r>
            <a:endParaRPr sz="2000" dirty="0"/>
          </a:p>
          <a:p>
            <a:pPr>
              <a:lnSpc>
                <a:spcPct val="150000"/>
              </a:lnSpc>
            </a:pPr>
            <a:r>
              <a:rPr lang="zh-TW" altLang="en-US" sz="2000" dirty="0"/>
              <a:t>我們也可以從下面的區域進行檢視，查看搜尋到的景點列表</a:t>
            </a:r>
            <a:endParaRPr sz="2000" dirty="0"/>
          </a:p>
          <a:p>
            <a:pPr>
              <a:lnSpc>
                <a:spcPct val="150000"/>
              </a:lnSpc>
            </a:pPr>
            <a:r>
              <a:rPr lang="zh-TW" altLang="en-US" sz="2000" dirty="0"/>
              <a:t>也可以點選感興趣的景點了解其位置</a:t>
            </a:r>
            <a:endParaRPr sz="2000" dirty="0"/>
          </a:p>
          <a:p>
            <a:pPr>
              <a:lnSpc>
                <a:spcPct val="150000"/>
              </a:lnSpc>
            </a:pPr>
            <a:r>
              <a:rPr lang="zh-TW" altLang="en-US" sz="2000" dirty="0"/>
              <a:t>再來也能點擊名稱旁的 </a:t>
            </a:r>
            <a:r>
              <a:rPr lang="zh-TW" altLang="en-US" sz="2000" b="1" dirty="0">
                <a:solidFill>
                  <a:srgbClr val="CC0000"/>
                </a:solidFill>
              </a:rPr>
              <a:t>驚嘆號圓標 </a:t>
            </a:r>
            <a:r>
              <a:rPr lang="zh-TW" altLang="en-US" sz="2000" dirty="0"/>
              <a:t>，進一步了解景點的故事、背景、以及相關的多媒體資訊</a:t>
            </a:r>
            <a:endParaRPr sz="20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32</a:t>
            </a:fld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296" y="1654001"/>
            <a:ext cx="1996158" cy="35505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296" y="1654001"/>
            <a:ext cx="1996158" cy="35505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296" y="1654001"/>
            <a:ext cx="1996158" cy="355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0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2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424" y="980729"/>
            <a:ext cx="4536504" cy="598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539" y="1653989"/>
            <a:ext cx="1996158" cy="3550500"/>
          </a:xfrm>
          <a:prstGeom prst="rect">
            <a:avLst/>
          </a:prstGeom>
        </p:spPr>
      </p:pic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zh-TW"/>
              <a:t>景點的進階功能</a:t>
            </a:r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body" orient="vert" idx="1"/>
          </p:nvPr>
        </p:nvSpPr>
        <p:spPr>
          <a:xfrm>
            <a:off x="5159896" y="1447800"/>
            <a:ext cx="5400000" cy="4800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/>
              <a:t>若是你想與朋友分享關於這個景點的資訊，也可以點擊右上角的 </a:t>
            </a:r>
            <a:r>
              <a:rPr lang="zh-TW" altLang="en-US" sz="2000" b="1" dirty="0">
                <a:solidFill>
                  <a:srgbClr val="CC0000"/>
                </a:solidFill>
              </a:rPr>
              <a:t>分享</a:t>
            </a:r>
            <a:r>
              <a:rPr lang="zh-TW" altLang="en-US" sz="2000" dirty="0"/>
              <a:t> ，將該內容分享到社群平台上（</a:t>
            </a:r>
            <a:r>
              <a:rPr lang="en-US" altLang="zh-TW" sz="2000" dirty="0"/>
              <a:t>FB, Line, Message, </a:t>
            </a:r>
            <a:r>
              <a:rPr lang="zh-TW" altLang="en-US" sz="2000" dirty="0"/>
              <a:t>等）</a:t>
            </a:r>
            <a:endParaRPr sz="2000" dirty="0"/>
          </a:p>
          <a:p>
            <a:pPr>
              <a:lnSpc>
                <a:spcPct val="150000"/>
              </a:lnSpc>
            </a:pPr>
            <a:r>
              <a:rPr lang="zh-TW" altLang="en-US" sz="2000" dirty="0"/>
              <a:t>中間的 </a:t>
            </a:r>
            <a:r>
              <a:rPr lang="zh-TW" altLang="en-US" sz="2000" b="1" dirty="0">
                <a:solidFill>
                  <a:srgbClr val="CC0000"/>
                </a:solidFill>
              </a:rPr>
              <a:t>愛心按鈕 </a:t>
            </a:r>
            <a:r>
              <a:rPr lang="zh-TW" altLang="en-US" sz="2000" dirty="0"/>
              <a:t>則可以將該景點收藏於我的最愛之中，可供下次直接從我的最愛檢視</a:t>
            </a:r>
            <a:endParaRPr sz="2000" dirty="0"/>
          </a:p>
          <a:p>
            <a:pPr>
              <a:lnSpc>
                <a:spcPct val="150000"/>
              </a:lnSpc>
            </a:pPr>
            <a:r>
              <a:rPr lang="zh-TW" altLang="en-US" sz="2000" dirty="0"/>
              <a:t>愛心旁的 </a:t>
            </a:r>
            <a:r>
              <a:rPr lang="zh-TW" altLang="en-US" sz="2000" b="1" dirty="0">
                <a:solidFill>
                  <a:srgbClr val="CC0000"/>
                </a:solidFill>
              </a:rPr>
              <a:t>點點按鈕</a:t>
            </a:r>
            <a:r>
              <a:rPr lang="zh-TW" altLang="en-US" sz="2000" dirty="0"/>
              <a:t> 則可以讓你查看更其他</a:t>
            </a:r>
            <a:r>
              <a:rPr lang="zh-TW" altLang="en-US" sz="2000" b="1" dirty="0">
                <a:solidFill>
                  <a:srgbClr val="CC0000"/>
                </a:solidFill>
              </a:rPr>
              <a:t>詳細資料</a:t>
            </a:r>
            <a:r>
              <a:rPr lang="zh-TW" altLang="en-US" sz="2000" dirty="0"/>
              <a:t>，以及 </a:t>
            </a:r>
            <a:r>
              <a:rPr lang="zh-TW" altLang="en-US" sz="2000" b="1" dirty="0">
                <a:solidFill>
                  <a:srgbClr val="CC0000"/>
                </a:solidFill>
              </a:rPr>
              <a:t>地圖的導航功能</a:t>
            </a:r>
            <a:endParaRPr sz="2000" b="1" dirty="0">
              <a:solidFill>
                <a:srgbClr val="CC0000"/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33</a:t>
            </a:fld>
            <a:endParaRPr lang="zh-TW" altLang="en-US" dirty="0"/>
          </a:p>
        </p:txBody>
      </p:sp>
      <p:sp>
        <p:nvSpPr>
          <p:cNvPr id="119" name="Google Shape;119;p19"/>
          <p:cNvSpPr/>
          <p:nvPr/>
        </p:nvSpPr>
        <p:spPr>
          <a:xfrm>
            <a:off x="4409000" y="1776625"/>
            <a:ext cx="296700" cy="2331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20" name="Google Shape;120;p19"/>
          <p:cNvSpPr/>
          <p:nvPr/>
        </p:nvSpPr>
        <p:spPr>
          <a:xfrm>
            <a:off x="4189775" y="3195900"/>
            <a:ext cx="444300" cy="2331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539" y="1653989"/>
            <a:ext cx="1996158" cy="35505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539" y="1653989"/>
            <a:ext cx="1996158" cy="355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93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424" y="980729"/>
            <a:ext cx="4536504" cy="598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001" y="1653989"/>
            <a:ext cx="1996158" cy="3550500"/>
          </a:xfrm>
          <a:prstGeom prst="rect">
            <a:avLst/>
          </a:prstGeom>
        </p:spPr>
      </p:pic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zh-TW"/>
              <a:t>景線 / 區 / 主題故事搜尋</a:t>
            </a:r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body" orient="vert" idx="1"/>
          </p:nvPr>
        </p:nvSpPr>
        <p:spPr>
          <a:xfrm>
            <a:off x="5078190" y="1414817"/>
            <a:ext cx="5400000" cy="4800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lnSpc>
                <a:spcPct val="150000"/>
              </a:lnSpc>
              <a:buAutoNum type="arabicPeriod"/>
            </a:pPr>
            <a:r>
              <a:rPr lang="zh-TW" altLang="en-US" sz="2000" b="1" dirty="0">
                <a:solidFill>
                  <a:srgbClr val="CC0000"/>
                </a:solidFill>
              </a:rPr>
              <a:t>區域探索</a:t>
            </a:r>
            <a:r>
              <a:rPr lang="zh-TW" altLang="en-US" sz="2000" dirty="0"/>
              <a:t> −＞ </a:t>
            </a:r>
            <a:r>
              <a:rPr lang="zh-TW" altLang="en-US" sz="2000" b="1" dirty="0">
                <a:solidFill>
                  <a:srgbClr val="CC0000"/>
                </a:solidFill>
              </a:rPr>
              <a:t>搜尋景線 </a:t>
            </a:r>
            <a:r>
              <a:rPr lang="en-US" altLang="zh-TW" sz="2000" b="1" dirty="0">
                <a:solidFill>
                  <a:srgbClr val="CC0000"/>
                </a:solidFill>
              </a:rPr>
              <a:t>/ </a:t>
            </a:r>
            <a:r>
              <a:rPr lang="zh-TW" altLang="en-US" sz="2000" b="1" dirty="0">
                <a:solidFill>
                  <a:srgbClr val="CC0000"/>
                </a:solidFill>
              </a:rPr>
              <a:t>區 </a:t>
            </a:r>
            <a:r>
              <a:rPr lang="en-US" altLang="zh-TW" sz="2000" b="1" dirty="0">
                <a:solidFill>
                  <a:srgbClr val="CC0000"/>
                </a:solidFill>
              </a:rPr>
              <a:t>/ </a:t>
            </a:r>
            <a:r>
              <a:rPr lang="zh-TW" altLang="en-US" sz="2000" b="1" dirty="0">
                <a:solidFill>
                  <a:srgbClr val="CC0000"/>
                </a:solidFill>
              </a:rPr>
              <a:t>主題故事</a:t>
            </a:r>
            <a:r>
              <a:rPr lang="zh-TW" altLang="en-US" sz="2000" dirty="0"/>
              <a:t>，即可查看周圍的景線 </a:t>
            </a:r>
            <a:r>
              <a:rPr lang="en-US" altLang="zh-TW" sz="2000" dirty="0"/>
              <a:t>/ </a:t>
            </a:r>
            <a:r>
              <a:rPr lang="zh-TW" altLang="en-US" sz="2000" dirty="0"/>
              <a:t>區 </a:t>
            </a:r>
            <a:r>
              <a:rPr lang="en-US" altLang="zh-TW" sz="2000" dirty="0"/>
              <a:t>/ </a:t>
            </a:r>
            <a:r>
              <a:rPr lang="zh-TW" altLang="en-US" sz="2000" dirty="0"/>
              <a:t>主題故事</a:t>
            </a:r>
            <a:endParaRPr sz="2000" dirty="0"/>
          </a:p>
          <a:p>
            <a:pPr>
              <a:lnSpc>
                <a:spcPct val="150000"/>
              </a:lnSpc>
              <a:buAutoNum type="arabicPeriod"/>
            </a:pPr>
            <a:r>
              <a:rPr lang="zh-TW" altLang="en-US" sz="2000" dirty="0"/>
              <a:t>與景點相同，能夠從 </a:t>
            </a:r>
            <a:r>
              <a:rPr lang="zh-TW" altLang="en-US" sz="2000" b="1" dirty="0">
                <a:solidFill>
                  <a:srgbClr val="CC0000"/>
                </a:solidFill>
              </a:rPr>
              <a:t>會員中心</a:t>
            </a:r>
            <a:r>
              <a:rPr lang="zh-TW" altLang="en-US" sz="2000" dirty="0"/>
              <a:t> 裡查看景線 </a:t>
            </a:r>
            <a:r>
              <a:rPr lang="en-US" altLang="zh-TW" sz="2000" dirty="0"/>
              <a:t>/ </a:t>
            </a:r>
            <a:r>
              <a:rPr lang="zh-TW" altLang="en-US" sz="2000" dirty="0"/>
              <a:t>區 </a:t>
            </a:r>
            <a:r>
              <a:rPr lang="en-US" altLang="zh-TW" sz="2000" dirty="0"/>
              <a:t>/ </a:t>
            </a:r>
            <a:r>
              <a:rPr lang="zh-TW" altLang="en-US" sz="2000" dirty="0"/>
              <a:t>主題故事的名稱，亦可點擊感興趣的項目進行查看</a:t>
            </a:r>
            <a:endParaRPr sz="2000" dirty="0"/>
          </a:p>
          <a:p>
            <a:pPr>
              <a:lnSpc>
                <a:spcPct val="150000"/>
              </a:lnSpc>
              <a:buAutoNum type="arabicPeriod"/>
            </a:pPr>
            <a:r>
              <a:rPr lang="zh-TW" altLang="en-US" sz="2000" dirty="0"/>
              <a:t>在地圖頁，還能一並檢視景線 </a:t>
            </a:r>
            <a:r>
              <a:rPr lang="en-US" altLang="zh-TW" sz="2000" dirty="0"/>
              <a:t>/ </a:t>
            </a:r>
            <a:r>
              <a:rPr lang="zh-TW" altLang="en-US" sz="2000" dirty="0"/>
              <a:t>區 </a:t>
            </a:r>
            <a:r>
              <a:rPr lang="en-US" altLang="zh-TW" sz="2000" dirty="0"/>
              <a:t>/ </a:t>
            </a:r>
            <a:r>
              <a:rPr lang="zh-TW" altLang="en-US" sz="2000" dirty="0"/>
              <a:t>主題故事供各內容的位置</a:t>
            </a:r>
            <a:endParaRPr sz="2000" dirty="0"/>
          </a:p>
          <a:p>
            <a:pPr>
              <a:lnSpc>
                <a:spcPct val="150000"/>
              </a:lnSpc>
              <a:buAutoNum type="arabicPeriod"/>
            </a:pPr>
            <a:r>
              <a:rPr lang="zh-TW" altLang="en-US" sz="2000" dirty="0"/>
              <a:t>點擊右下角 </a:t>
            </a:r>
            <a:r>
              <a:rPr lang="zh-TW" altLang="en-US" sz="2000" b="1" dirty="0">
                <a:solidFill>
                  <a:srgbClr val="CC0000"/>
                </a:solidFill>
              </a:rPr>
              <a:t>列表按鈕</a:t>
            </a:r>
            <a:r>
              <a:rPr lang="zh-TW" altLang="en-US" sz="2000" dirty="0"/>
              <a:t> ，可以進一步查看關於此景線 </a:t>
            </a:r>
            <a:r>
              <a:rPr lang="en-US" altLang="zh-TW" sz="2000" dirty="0"/>
              <a:t>/ </a:t>
            </a:r>
            <a:r>
              <a:rPr lang="zh-TW" altLang="en-US" sz="2000" dirty="0"/>
              <a:t>區 </a:t>
            </a:r>
            <a:r>
              <a:rPr lang="en-US" altLang="zh-TW" sz="2000" dirty="0"/>
              <a:t>/ </a:t>
            </a:r>
            <a:r>
              <a:rPr lang="zh-TW" altLang="en-US" sz="2000" dirty="0"/>
              <a:t>主題故事的說明</a:t>
            </a:r>
            <a:endParaRPr sz="20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34</a:t>
            </a:fld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001" y="1653989"/>
            <a:ext cx="1996158" cy="3550500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2712001" y="1653989"/>
            <a:ext cx="1996158" cy="3550500"/>
            <a:chOff x="5415931" y="66932"/>
            <a:chExt cx="2661544" cy="473400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5931" y="66932"/>
              <a:ext cx="2661544" cy="4734000"/>
            </a:xfrm>
            <a:prstGeom prst="rect">
              <a:avLst/>
            </a:prstGeom>
          </p:spPr>
        </p:pic>
        <p:sp>
          <p:nvSpPr>
            <p:cNvPr id="133" name="Google Shape;133;p20"/>
            <p:cNvSpPr/>
            <p:nvPr/>
          </p:nvSpPr>
          <p:spPr>
            <a:xfrm>
              <a:off x="7666736" y="4109398"/>
              <a:ext cx="352000" cy="3260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2712001" y="1653989"/>
            <a:ext cx="1996158" cy="3550500"/>
            <a:chOff x="1584001" y="1062318"/>
            <a:chExt cx="2661544" cy="4734000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4001" y="1062318"/>
              <a:ext cx="2661544" cy="4734000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32" t="69699" r="73696" b="26175"/>
            <a:stretch/>
          </p:blipFill>
          <p:spPr>
            <a:xfrm>
              <a:off x="2077375" y="2902998"/>
              <a:ext cx="204186" cy="195309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32" t="69699" r="73696" b="26175"/>
            <a:stretch/>
          </p:blipFill>
          <p:spPr>
            <a:xfrm>
              <a:off x="2077375" y="3225131"/>
              <a:ext cx="204186" cy="195309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32" t="69699" r="73696" b="26175"/>
            <a:stretch/>
          </p:blipFill>
          <p:spPr>
            <a:xfrm>
              <a:off x="2077375" y="3529108"/>
              <a:ext cx="204186" cy="195309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32" t="69699" r="73696" b="26175"/>
            <a:stretch/>
          </p:blipFill>
          <p:spPr>
            <a:xfrm>
              <a:off x="2077375" y="3846167"/>
              <a:ext cx="204186" cy="195309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32" t="69699" r="73696" b="26175"/>
            <a:stretch/>
          </p:blipFill>
          <p:spPr>
            <a:xfrm>
              <a:off x="2077375" y="4155883"/>
              <a:ext cx="204186" cy="195309"/>
            </a:xfrm>
            <a:prstGeom prst="rect">
              <a:avLst/>
            </a:prstGeom>
          </p:spPr>
        </p:pic>
        <p:pic>
          <p:nvPicPr>
            <p:cNvPr id="21" name="圖片 2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32" t="69699" r="73696" b="26175"/>
            <a:stretch/>
          </p:blipFill>
          <p:spPr>
            <a:xfrm>
              <a:off x="2077375" y="4476081"/>
              <a:ext cx="204186" cy="1953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738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706" y="1649250"/>
            <a:ext cx="1994988" cy="3549600"/>
          </a:xfrm>
          <a:prstGeom prst="rect">
            <a:avLst/>
          </a:prstGeom>
        </p:spPr>
      </p:pic>
      <p:sp>
        <p:nvSpPr>
          <p:cNvPr id="139" name="Google Shape;139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zh-TW"/>
              <a:t>個人功能</a:t>
            </a:r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body" orient="vert" idx="1"/>
          </p:nvPr>
        </p:nvSpPr>
        <p:spPr>
          <a:xfrm>
            <a:off x="5057688" y="1417638"/>
            <a:ext cx="5400000" cy="4800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/>
              <a:t>點擊會員中心人形旁邊的 </a:t>
            </a:r>
            <a:r>
              <a:rPr lang="zh-TW" altLang="en-US" sz="2400" b="1" dirty="0">
                <a:solidFill>
                  <a:srgbClr val="C00000"/>
                </a:solidFill>
              </a:rPr>
              <a:t>點點按鈕</a:t>
            </a:r>
            <a:r>
              <a:rPr lang="zh-TW" altLang="en-US" sz="2400" dirty="0"/>
              <a:t> 可以進行登入</a:t>
            </a:r>
            <a:endParaRPr lang="en-US" altLang="zh-TW" sz="2400" dirty="0"/>
          </a:p>
          <a:p>
            <a:pPr>
              <a:lnSpc>
                <a:spcPct val="150000"/>
              </a:lnSpc>
            </a:pPr>
            <a:r>
              <a:rPr lang="zh-TW" altLang="en-US" sz="2400" dirty="0"/>
              <a:t>在會員中心最左邊的 </a:t>
            </a:r>
            <a:r>
              <a:rPr lang="zh-TW" altLang="en-US" sz="2400" b="1" dirty="0">
                <a:solidFill>
                  <a:srgbClr val="CC0000"/>
                </a:solidFill>
              </a:rPr>
              <a:t>大愛心</a:t>
            </a:r>
            <a:r>
              <a:rPr lang="zh-TW" altLang="en-US" sz="2400" dirty="0"/>
              <a:t> 分頁，可以檢視已經被你加入最愛的內容</a:t>
            </a:r>
            <a:endParaRPr sz="2400" dirty="0"/>
          </a:p>
          <a:p>
            <a:pPr>
              <a:lnSpc>
                <a:spcPct val="150000"/>
              </a:lnSpc>
            </a:pPr>
            <a:r>
              <a:rPr lang="zh-TW" altLang="en-US" sz="2400" dirty="0"/>
              <a:t>登入之後，在會員中心最右邊的 </a:t>
            </a:r>
            <a:r>
              <a:rPr lang="zh-TW" altLang="en-US" sz="2400" b="1" dirty="0">
                <a:solidFill>
                  <a:srgbClr val="CC0000"/>
                </a:solidFill>
              </a:rPr>
              <a:t>我的</a:t>
            </a:r>
            <a:r>
              <a:rPr lang="zh-TW" altLang="en-US" sz="2400" dirty="0"/>
              <a:t> 分頁，可以對自己製作的內容做搜尋，並對其檢視</a:t>
            </a:r>
            <a:endParaRPr lang="en-US" altLang="zh-TW" sz="24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35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271" y="1649250"/>
            <a:ext cx="1994988" cy="35496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273" y="1646872"/>
            <a:ext cx="1996325" cy="355197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369" y="1649250"/>
            <a:ext cx="1994988" cy="3549600"/>
          </a:xfrm>
          <a:prstGeom prst="rect">
            <a:avLst/>
          </a:prstGeom>
        </p:spPr>
      </p:pic>
      <p:pic>
        <p:nvPicPr>
          <p:cNvPr id="9" name="Google Shape;24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1424" y="980729"/>
            <a:ext cx="4536504" cy="5986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968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2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424" y="980729"/>
            <a:ext cx="4536504" cy="598614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zh-TW"/>
              <a:t>個人功能-我的群組</a:t>
            </a:r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body" orient="vert" idx="1"/>
          </p:nvPr>
        </p:nvSpPr>
        <p:spPr>
          <a:xfrm>
            <a:off x="5194848" y="1417638"/>
            <a:ext cx="5400000" cy="4800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TW" dirty="0"/>
              <a:t>若是想檢視自己群組中，同伴們或是自己製作的內容，則可以點擊右邊第二個分頁 </a:t>
            </a:r>
            <a:r>
              <a:rPr lang="zh-TW" b="1" dirty="0">
                <a:solidFill>
                  <a:srgbClr val="CC0000"/>
                </a:solidFill>
              </a:rPr>
              <a:t>群組</a:t>
            </a:r>
            <a:r>
              <a:rPr lang="zh-TW" dirty="0"/>
              <a:t> </a:t>
            </a:r>
            <a:endParaRPr dirty="0"/>
          </a:p>
          <a:p>
            <a:pPr>
              <a:lnSpc>
                <a:spcPct val="150000"/>
              </a:lnSpc>
            </a:pPr>
            <a:r>
              <a:rPr lang="zh-TW" dirty="0"/>
              <a:t>點擊放大鏡旁的 </a:t>
            </a:r>
            <a:r>
              <a:rPr lang="zh-TW" b="1" dirty="0">
                <a:solidFill>
                  <a:srgbClr val="CC0000"/>
                </a:solidFill>
              </a:rPr>
              <a:t>清單按鈕</a:t>
            </a:r>
            <a:r>
              <a:rPr lang="zh-TW" dirty="0"/>
              <a:t> 可以選擇想檢視的群組</a:t>
            </a:r>
            <a:endParaRPr dirty="0"/>
          </a:p>
          <a:p>
            <a:pPr>
              <a:lnSpc>
                <a:spcPct val="150000"/>
              </a:lnSpc>
            </a:pPr>
            <a:r>
              <a:rPr lang="zh-TW" dirty="0"/>
              <a:t>選擇好群組後，點擊 </a:t>
            </a:r>
            <a:r>
              <a:rPr lang="zh-TW" b="1" dirty="0">
                <a:solidFill>
                  <a:srgbClr val="CC0000"/>
                </a:solidFill>
              </a:rPr>
              <a:t>放大鏡按鈕</a:t>
            </a:r>
            <a:r>
              <a:rPr lang="zh-TW" dirty="0"/>
              <a:t> 即可對群組中的內容做搜尋以及檢視</a:t>
            </a:r>
            <a:endParaRPr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36</a:t>
            </a:fld>
            <a:endParaRPr lang="zh-TW" altLang="en-US" dirty="0"/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2002" y="1649252"/>
            <a:ext cx="1994401" cy="35500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群組 3"/>
          <p:cNvGrpSpPr/>
          <p:nvPr/>
        </p:nvGrpSpPr>
        <p:grpSpPr>
          <a:xfrm>
            <a:off x="2712001" y="1649251"/>
            <a:ext cx="1995896" cy="3550034"/>
            <a:chOff x="1188000" y="792000"/>
            <a:chExt cx="1995896" cy="3550034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8000" y="792000"/>
              <a:ext cx="1995896" cy="3550034"/>
            </a:xfrm>
            <a:prstGeom prst="rect">
              <a:avLst/>
            </a:prstGeom>
          </p:spPr>
        </p:pic>
        <p:sp>
          <p:nvSpPr>
            <p:cNvPr id="3" name="文字方塊 2"/>
            <p:cNvSpPr txBox="1"/>
            <p:nvPr/>
          </p:nvSpPr>
          <p:spPr>
            <a:xfrm>
              <a:off x="1204296" y="1180183"/>
              <a:ext cx="70762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文史脈流</a:t>
              </a: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1214213" y="1520746"/>
              <a:ext cx="88475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文史脈流</a:t>
              </a:r>
              <a:r>
                <a:rPr lang="en-US" altLang="zh-TW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-2</a:t>
              </a:r>
              <a:endPara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56" name="Google Shape;15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0505" y="1649251"/>
            <a:ext cx="1994400" cy="35500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63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2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424" y="980729"/>
            <a:ext cx="4536504" cy="598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000" y="1649251"/>
            <a:ext cx="1996158" cy="3550500"/>
          </a:xfrm>
          <a:prstGeom prst="rect">
            <a:avLst/>
          </a:prstGeom>
        </p:spPr>
      </p:pic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zh-TW"/>
              <a:t>進階設定</a:t>
            </a:r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orient="vert" idx="1"/>
          </p:nvPr>
        </p:nvSpPr>
        <p:spPr>
          <a:xfrm>
            <a:off x="5057688" y="1417638"/>
            <a:ext cx="5400000" cy="4800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/>
              <a:t>若是想要對 </a:t>
            </a:r>
            <a:r>
              <a:rPr lang="zh-TW" altLang="en-US" sz="2400" b="1" dirty="0">
                <a:solidFill>
                  <a:srgbClr val="CC0000"/>
                </a:solidFill>
              </a:rPr>
              <a:t>搜尋的範圍 </a:t>
            </a:r>
            <a:r>
              <a:rPr lang="en-US" altLang="zh-TW" sz="2400" b="1" dirty="0">
                <a:solidFill>
                  <a:srgbClr val="CC0000"/>
                </a:solidFill>
              </a:rPr>
              <a:t>/ </a:t>
            </a:r>
            <a:r>
              <a:rPr lang="zh-TW" altLang="en-US" sz="2400" b="1" dirty="0">
                <a:solidFill>
                  <a:srgbClr val="CC0000"/>
                </a:solidFill>
              </a:rPr>
              <a:t>搜尋的數量</a:t>
            </a:r>
            <a:r>
              <a:rPr lang="zh-TW" altLang="en-US" sz="2400" dirty="0"/>
              <a:t>，近一步調整，也可以從會員中心左上角 </a:t>
            </a:r>
            <a:r>
              <a:rPr lang="zh-TW" altLang="en-US" sz="2400" b="1" dirty="0">
                <a:solidFill>
                  <a:srgbClr val="CC0000"/>
                </a:solidFill>
              </a:rPr>
              <a:t>齒輪</a:t>
            </a:r>
            <a:r>
              <a:rPr lang="zh-TW" altLang="en-US" sz="2400" dirty="0"/>
              <a:t> 按鈕進入設定頁面。</a:t>
            </a:r>
            <a:endParaRPr sz="2400" dirty="0"/>
          </a:p>
          <a:p>
            <a:pPr>
              <a:lnSpc>
                <a:spcPct val="150000"/>
              </a:lnSpc>
            </a:pPr>
            <a:r>
              <a:rPr lang="zh-TW" altLang="en-US" sz="2400" dirty="0"/>
              <a:t>依序可以對 </a:t>
            </a:r>
            <a:r>
              <a:rPr lang="zh-TW" altLang="en-US" sz="2400" b="1" dirty="0">
                <a:solidFill>
                  <a:srgbClr val="CC0000"/>
                </a:solidFill>
              </a:rPr>
              <a:t>進階搜尋、搜尋範圍、搜尋數量</a:t>
            </a:r>
            <a:r>
              <a:rPr lang="zh-TW" altLang="en-US" sz="2400" dirty="0"/>
              <a:t> 進行調整</a:t>
            </a:r>
            <a:endParaRPr sz="24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37</a:t>
            </a:fld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000" y="1649251"/>
            <a:ext cx="1996158" cy="355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4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5688400" y="262167"/>
            <a:ext cx="6088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TW" altLang="en-US" dirty="0"/>
              <a:t>文資學堂</a:t>
            </a:r>
            <a:endParaRPr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5688400" y="1536633"/>
            <a:ext cx="6088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若要使用</a:t>
            </a:r>
            <a:r>
              <a:rPr lang="zh-TW" altLang="en-US" b="1" dirty="0">
                <a:solidFill>
                  <a:srgbClr val="C00000"/>
                </a:solidFill>
              </a:rPr>
              <a:t>文資學堂</a:t>
            </a:r>
            <a:r>
              <a:rPr lang="zh-TW" altLang="en-US" dirty="0"/>
              <a:t>功能，必須先於主畫面左上方點擊</a:t>
            </a:r>
            <a:r>
              <a:rPr lang="zh-TW" altLang="en-US" b="1" dirty="0">
                <a:solidFill>
                  <a:srgbClr val="C00000"/>
                </a:solidFill>
              </a:rPr>
              <a:t>返回</a:t>
            </a:r>
            <a:r>
              <a:rPr lang="zh-TW" altLang="en-US" dirty="0"/>
              <a:t>，進到</a:t>
            </a:r>
            <a:r>
              <a:rPr lang="zh-TW" altLang="en-US" b="1" dirty="0">
                <a:solidFill>
                  <a:srgbClr val="C00000"/>
                </a:solidFill>
              </a:rPr>
              <a:t>會員中心</a:t>
            </a:r>
            <a:endParaRPr lang="en-US" altLang="zh-TW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dirty="0"/>
              <a:t>接著按下圖中</a:t>
            </a:r>
            <a:r>
              <a:rPr lang="zh-TW" altLang="en-US" b="1" dirty="0">
                <a:solidFill>
                  <a:srgbClr val="C00000"/>
                </a:solidFill>
              </a:rPr>
              <a:t>更多選項</a:t>
            </a:r>
            <a:r>
              <a:rPr lang="zh-TW" altLang="en-US" dirty="0"/>
              <a:t>的按鈕</a:t>
            </a:r>
            <a:r>
              <a:rPr lang="en-US" altLang="zh-TW" dirty="0"/>
              <a:t>(</a:t>
            </a:r>
            <a:r>
              <a:rPr lang="zh-TW" altLang="en-US" dirty="0"/>
              <a:t>三個點</a:t>
            </a:r>
            <a:r>
              <a:rPr lang="en-US" altLang="zh-TW" dirty="0"/>
              <a:t>)</a:t>
            </a:r>
            <a:r>
              <a:rPr lang="zh-TW" altLang="en-US" dirty="0"/>
              <a:t>並進行</a:t>
            </a:r>
            <a:r>
              <a:rPr lang="zh-TW" altLang="en-US" b="1" dirty="0">
                <a:solidFill>
                  <a:srgbClr val="C00000"/>
                </a:solidFill>
              </a:rPr>
              <a:t>登入</a:t>
            </a:r>
            <a:endParaRPr lang="en-US" altLang="zh-TW" b="1" dirty="0">
              <a:solidFill>
                <a:srgbClr val="C00000"/>
              </a:solidFill>
            </a:endParaRPr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000" y="1056001"/>
            <a:ext cx="2659200" cy="47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38</a:t>
            </a:fld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01" y="1056001"/>
            <a:ext cx="2666689" cy="4733375"/>
          </a:xfrm>
          <a:prstGeom prst="rect">
            <a:avLst/>
          </a:prstGeom>
        </p:spPr>
      </p:pic>
      <p:sp>
        <p:nvSpPr>
          <p:cNvPr id="8" name="Google Shape;71;p15"/>
          <p:cNvSpPr/>
          <p:nvPr/>
        </p:nvSpPr>
        <p:spPr>
          <a:xfrm>
            <a:off x="3881157" y="1914001"/>
            <a:ext cx="362044" cy="384633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16602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5688400" y="262167"/>
            <a:ext cx="6088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TW" altLang="en-US" dirty="0"/>
              <a:t>文資學堂</a:t>
            </a:r>
            <a:endParaRPr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5688400" y="1536633"/>
            <a:ext cx="6088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登入成功後，再次點擊</a:t>
            </a:r>
            <a:r>
              <a:rPr lang="zh-TW" altLang="en-US" b="1" dirty="0">
                <a:solidFill>
                  <a:srgbClr val="C00000"/>
                </a:solidFill>
              </a:rPr>
              <a:t>更多選項</a:t>
            </a:r>
            <a:r>
              <a:rPr lang="zh-TW" altLang="en-US" dirty="0"/>
              <a:t>之按鈕，此時列表中將出</a:t>
            </a:r>
            <a:r>
              <a:rPr lang="zh-TW" altLang="en-US" b="1" dirty="0">
                <a:solidFill>
                  <a:srgbClr val="C00000"/>
                </a:solidFill>
              </a:rPr>
              <a:t>文資溯學堂</a:t>
            </a:r>
            <a:r>
              <a:rPr lang="zh-TW" altLang="en-US" dirty="0"/>
              <a:t>選項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點擊</a:t>
            </a:r>
            <a:r>
              <a:rPr lang="zh-TW" altLang="en-US" b="1" dirty="0">
                <a:solidFill>
                  <a:srgbClr val="C00000"/>
                </a:solidFill>
              </a:rPr>
              <a:t>文資學堂</a:t>
            </a:r>
            <a:r>
              <a:rPr lang="zh-TW" altLang="en-US" dirty="0"/>
              <a:t>進入群組列表</a:t>
            </a:r>
            <a:endParaRPr dirty="0"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000" y="1056001"/>
            <a:ext cx="2659200" cy="47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39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2229D06-52C3-4D93-BED5-2F6145CFF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00" y="1056001"/>
            <a:ext cx="2666691" cy="4733376"/>
          </a:xfrm>
          <a:prstGeom prst="rect">
            <a:avLst/>
          </a:prstGeom>
        </p:spPr>
      </p:pic>
      <p:sp>
        <p:nvSpPr>
          <p:cNvPr id="8" name="Google Shape;71;p15"/>
          <p:cNvSpPr/>
          <p:nvPr/>
        </p:nvSpPr>
        <p:spPr>
          <a:xfrm>
            <a:off x="2330824" y="4728917"/>
            <a:ext cx="1129553" cy="454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95188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zh-TW" sz="2100" dirty="0"/>
              <a:t>過濾搜尋結果</a:t>
            </a:r>
            <a:endParaRPr lang="zh-TW" altLang="en-US" sz="21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8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80;p16"/>
          <p:cNvSpPr txBox="1">
            <a:spLocks/>
          </p:cNvSpPr>
          <p:nvPr/>
        </p:nvSpPr>
        <p:spPr>
          <a:xfrm>
            <a:off x="2160275" y="1984246"/>
            <a:ext cx="4345361" cy="256230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若是覺得搜尋出來的結果太過複雜，則可以使用右上角的 </a:t>
            </a:r>
            <a:r>
              <a:rPr lang="zh-TW" altLang="en-US" sz="1800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過濾器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進行篩選</a:t>
            </a:r>
          </a:p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設定好想過濾的條件 按下</a:t>
            </a:r>
            <a:r>
              <a:rPr lang="zh-TW" altLang="en-US" sz="1800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確定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就能只查看想看的景點類型喔！</a:t>
            </a: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86" y="4657639"/>
            <a:ext cx="1860808" cy="2208281"/>
          </a:xfrm>
          <a:prstGeom prst="rect">
            <a:avLst/>
          </a:prstGeom>
        </p:spPr>
      </p:pic>
      <p:grpSp>
        <p:nvGrpSpPr>
          <p:cNvPr id="28" name="群組 27">
            <a:extLst>
              <a:ext uri="{FF2B5EF4-FFF2-40B4-BE49-F238E27FC236}">
                <a16:creationId xmlns:a16="http://schemas.microsoft.com/office/drawing/2014/main" id="{5073D38D-73F8-458C-A081-713F917D2FAB}"/>
              </a:ext>
            </a:extLst>
          </p:cNvPr>
          <p:cNvGrpSpPr/>
          <p:nvPr/>
        </p:nvGrpSpPr>
        <p:grpSpPr>
          <a:xfrm>
            <a:off x="6958539" y="933476"/>
            <a:ext cx="4467161" cy="5067275"/>
            <a:chOff x="7246051" y="101634"/>
            <a:chExt cx="5956214" cy="6756366"/>
          </a:xfrm>
        </p:grpSpPr>
        <p:grpSp>
          <p:nvGrpSpPr>
            <p:cNvPr id="22" name="群組 21"/>
            <p:cNvGrpSpPr/>
            <p:nvPr/>
          </p:nvGrpSpPr>
          <p:grpSpPr>
            <a:xfrm>
              <a:off x="7246051" y="101634"/>
              <a:ext cx="5956214" cy="6756366"/>
              <a:chOff x="724605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7246051" y="101634"/>
                <a:ext cx="5956214" cy="6756366"/>
              </a:xfrm>
              <a:prstGeom prst="rect">
                <a:avLst/>
              </a:prstGeom>
            </p:spPr>
          </p:pic>
          <p:grpSp>
            <p:nvGrpSpPr>
              <p:cNvPr id="21" name="群組 20"/>
              <p:cNvGrpSpPr/>
              <p:nvPr/>
            </p:nvGrpSpPr>
            <p:grpSpPr>
              <a:xfrm>
                <a:off x="8248176" y="1116417"/>
                <a:ext cx="2626805" cy="4726800"/>
                <a:chOff x="8248176" y="1116417"/>
                <a:chExt cx="2626805" cy="4726800"/>
              </a:xfrm>
            </p:grpSpPr>
            <p:pic>
              <p:nvPicPr>
                <p:cNvPr id="3" name="圖片 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48176" y="1116417"/>
                  <a:ext cx="2626805" cy="4726800"/>
                </a:xfrm>
                <a:prstGeom prst="rect">
                  <a:avLst/>
                </a:prstGeom>
              </p:spPr>
            </p:pic>
            <p:sp>
              <p:nvSpPr>
                <p:cNvPr id="4" name="圓角矩形 3"/>
                <p:cNvSpPr/>
                <p:nvPr/>
              </p:nvSpPr>
              <p:spPr>
                <a:xfrm>
                  <a:off x="10204544" y="1344193"/>
                  <a:ext cx="321352" cy="316936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050"/>
                </a:p>
              </p:txBody>
            </p:sp>
          </p:grpSp>
        </p:grpSp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F9B98019-C932-4379-B9BF-43156AFCC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35380" y="1369444"/>
              <a:ext cx="1061733" cy="291685"/>
            </a:xfrm>
            <a:prstGeom prst="rect">
              <a:avLst/>
            </a:prstGeom>
          </p:spPr>
        </p:pic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4C97E3AC-7EC5-4F15-A5DB-F67A97AD8707}"/>
              </a:ext>
            </a:extLst>
          </p:cNvPr>
          <p:cNvGrpSpPr/>
          <p:nvPr/>
        </p:nvGrpSpPr>
        <p:grpSpPr>
          <a:xfrm>
            <a:off x="7707004" y="1681238"/>
            <a:ext cx="1972122" cy="3545100"/>
            <a:chOff x="8237159" y="1116029"/>
            <a:chExt cx="2629496" cy="4726800"/>
          </a:xfrm>
        </p:grpSpPr>
        <p:grpSp>
          <p:nvGrpSpPr>
            <p:cNvPr id="14" name="群組 13"/>
            <p:cNvGrpSpPr/>
            <p:nvPr/>
          </p:nvGrpSpPr>
          <p:grpSpPr>
            <a:xfrm>
              <a:off x="8237159" y="1116029"/>
              <a:ext cx="2629496" cy="4726800"/>
              <a:chOff x="4158647" y="0"/>
              <a:chExt cx="2629496" cy="4726800"/>
            </a:xfrm>
          </p:grpSpPr>
          <p:pic>
            <p:nvPicPr>
              <p:cNvPr id="12" name="圖片 1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8647" y="0"/>
                <a:ext cx="2629496" cy="4726800"/>
              </a:xfrm>
              <a:prstGeom prst="rect">
                <a:avLst/>
              </a:prstGeom>
            </p:spPr>
          </p:pic>
          <p:sp>
            <p:nvSpPr>
              <p:cNvPr id="13" name="圓角矩形 12"/>
              <p:cNvSpPr/>
              <p:nvPr/>
            </p:nvSpPr>
            <p:spPr>
              <a:xfrm>
                <a:off x="6105365" y="2726650"/>
                <a:ext cx="321352" cy="316936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E14A651E-0ED1-41C0-952D-EE20E053D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38164" y="1369024"/>
              <a:ext cx="1129840" cy="267274"/>
            </a:xfrm>
            <a:prstGeom prst="rect">
              <a:avLst/>
            </a:prstGeom>
          </p:spPr>
        </p:pic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BD8C3A0D-39F5-4D04-A4E1-AA3B11E26490}"/>
              </a:ext>
            </a:extLst>
          </p:cNvPr>
          <p:cNvGrpSpPr/>
          <p:nvPr/>
        </p:nvGrpSpPr>
        <p:grpSpPr>
          <a:xfrm>
            <a:off x="7723530" y="1689501"/>
            <a:ext cx="1972768" cy="3545100"/>
            <a:chOff x="8264151" y="1115641"/>
            <a:chExt cx="2630357" cy="4726800"/>
          </a:xfrm>
        </p:grpSpPr>
        <p:grpSp>
          <p:nvGrpSpPr>
            <p:cNvPr id="23" name="群組 22"/>
            <p:cNvGrpSpPr/>
            <p:nvPr/>
          </p:nvGrpSpPr>
          <p:grpSpPr>
            <a:xfrm>
              <a:off x="8264151" y="1115641"/>
              <a:ext cx="2630357" cy="4726800"/>
              <a:chOff x="8264151" y="1115641"/>
              <a:chExt cx="2630357" cy="4726800"/>
            </a:xfrm>
          </p:grpSpPr>
          <p:pic>
            <p:nvPicPr>
              <p:cNvPr id="15" name="圖片 14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64151" y="1115641"/>
                <a:ext cx="2630357" cy="4726800"/>
              </a:xfrm>
              <a:prstGeom prst="rect">
                <a:avLst/>
              </a:prstGeom>
            </p:spPr>
          </p:pic>
          <p:sp>
            <p:nvSpPr>
              <p:cNvPr id="16" name="圓角矩形 15"/>
              <p:cNvSpPr/>
              <p:nvPr/>
            </p:nvSpPr>
            <p:spPr>
              <a:xfrm>
                <a:off x="10207523" y="4447526"/>
                <a:ext cx="330086" cy="306907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1961BD33-0107-4BA5-8A92-8DDB264DD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72769" y="1369024"/>
              <a:ext cx="1129840" cy="267274"/>
            </a:xfrm>
            <a:prstGeom prst="rect">
              <a:avLst/>
            </a:prstGeom>
          </p:spPr>
        </p:pic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13" y="1681238"/>
            <a:ext cx="1968104" cy="35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5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5688400" y="262167"/>
            <a:ext cx="6088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TW" altLang="en-US" dirty="0"/>
              <a:t>選擇群組</a:t>
            </a:r>
            <a:endParaRPr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5688400" y="1536633"/>
            <a:ext cx="6088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依照老師或者助教的指示，選擇您所屬的群組</a:t>
            </a:r>
            <a:endParaRPr dirty="0"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000" y="1056001"/>
            <a:ext cx="2659200" cy="47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40</a:t>
            </a:fld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01" y="1056001"/>
            <a:ext cx="2666689" cy="47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032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5688400" y="262167"/>
            <a:ext cx="6088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TW" altLang="en-US" dirty="0"/>
              <a:t>選擇場次</a:t>
            </a:r>
            <a:endParaRPr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5688400" y="1536633"/>
            <a:ext cx="6088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zh-TW" altLang="en-US" dirty="0"/>
              <a:t>接著選擇與課程相對應的場次</a:t>
            </a:r>
            <a:r>
              <a:rPr lang="en-US" altLang="zh-TW" dirty="0"/>
              <a:t>(</a:t>
            </a:r>
            <a:r>
              <a:rPr lang="zh-TW" altLang="en-US" dirty="0"/>
              <a:t>實際情況依現場為主</a:t>
            </a:r>
            <a:r>
              <a:rPr lang="en-US" altLang="zh-TW" dirty="0"/>
              <a:t>)</a:t>
            </a:r>
          </a:p>
          <a:p>
            <a:pPr lvl="0">
              <a:lnSpc>
                <a:spcPct val="150000"/>
              </a:lnSpc>
            </a:pPr>
            <a:r>
              <a:rPr lang="zh-TW" altLang="en-US" dirty="0"/>
              <a:t>此時若已有進行中的遊戲，則學員即可加入，否則須等待老師（或助教）開啟新遊戲</a:t>
            </a:r>
            <a:endParaRPr dirty="0"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000" y="1056001"/>
            <a:ext cx="2659200" cy="47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4001" y="1056001"/>
            <a:ext cx="2659201" cy="47333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41</a:t>
            </a:fld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00" y="1056001"/>
            <a:ext cx="2666689" cy="47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52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開始遊戲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點選欲進行的場次後，再點擊</a:t>
            </a:r>
            <a:r>
              <a:rPr kumimoji="1" lang="zh-TW" altLang="en-US" dirty="0">
                <a:solidFill>
                  <a:srgbClr val="FF0000"/>
                </a:solidFill>
              </a:rPr>
              <a:t>開始遊戲</a:t>
            </a:r>
            <a:r>
              <a:rPr kumimoji="1" lang="zh-TW" altLang="en-US" dirty="0"/>
              <a:t>即可進入遊戲畫面。</a:t>
            </a:r>
            <a:endParaRPr kumimoji="1" lang="en-US" altLang="zh-TW" dirty="0"/>
          </a:p>
          <a:p>
            <a:r>
              <a:rPr kumimoji="1" lang="zh-TW" altLang="en-US" dirty="0"/>
              <a:t>結束遊戲後，也可從此處</a:t>
            </a:r>
            <a:r>
              <a:rPr kumimoji="1" lang="zh-TW" altLang="en-US" dirty="0">
                <a:solidFill>
                  <a:srgbClr val="FF0000"/>
                </a:solidFill>
              </a:rPr>
              <a:t>查看遊戲紀錄</a:t>
            </a:r>
            <a:r>
              <a:rPr kumimoji="1" lang="zh-TW" altLang="en-US" dirty="0"/>
              <a:t>與得分排名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54" y="1025767"/>
            <a:ext cx="2673600" cy="474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62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5688400" y="262167"/>
            <a:ext cx="6088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TW" altLang="en-US" dirty="0"/>
              <a:t>遊戲畫面</a:t>
            </a:r>
            <a:endParaRPr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5688400" y="1536633"/>
            <a:ext cx="6088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中間上方為遊戲</a:t>
            </a:r>
            <a:r>
              <a:rPr lang="zh-TW" altLang="en-US" b="1" dirty="0">
                <a:solidFill>
                  <a:srgbClr val="C00000"/>
                </a:solidFill>
              </a:rPr>
              <a:t>剩餘時間</a:t>
            </a:r>
            <a:endParaRPr lang="en-US" altLang="zh-TW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dirty="0"/>
              <a:t>左下</a:t>
            </a:r>
            <a:r>
              <a:rPr lang="en-US" altLang="zh-TW" dirty="0"/>
              <a:t>+</a:t>
            </a:r>
            <a:r>
              <a:rPr lang="zh-TW" altLang="en-US" dirty="0"/>
              <a:t>字號的按鈕為</a:t>
            </a:r>
            <a:r>
              <a:rPr lang="zh-TW" altLang="en-US" b="1" dirty="0">
                <a:solidFill>
                  <a:srgbClr val="C00000"/>
                </a:solidFill>
              </a:rPr>
              <a:t>更多選項</a:t>
            </a:r>
            <a:endParaRPr lang="en-US" altLang="zh-TW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dirty="0"/>
              <a:t>最下方的欄位，左為</a:t>
            </a:r>
            <a:r>
              <a:rPr lang="zh-TW" altLang="en-US" b="1" dirty="0">
                <a:solidFill>
                  <a:srgbClr val="C00000"/>
                </a:solidFill>
              </a:rPr>
              <a:t>使用者名稱</a:t>
            </a:r>
            <a:r>
              <a:rPr lang="zh-TW" altLang="en-US" dirty="0"/>
              <a:t>，右為本場遊戲的</a:t>
            </a:r>
            <a:r>
              <a:rPr lang="zh-TW" altLang="en-US" b="1" dirty="0">
                <a:solidFill>
                  <a:srgbClr val="C00000"/>
                </a:solidFill>
              </a:rPr>
              <a:t>得分</a:t>
            </a:r>
            <a:endParaRPr lang="en-US" altLang="zh-TW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dirty="0"/>
              <a:t>中間下方的按鈕可將畫面</a:t>
            </a:r>
            <a:r>
              <a:rPr lang="zh-TW" altLang="en-US" b="1" dirty="0">
                <a:solidFill>
                  <a:srgbClr val="C00000"/>
                </a:solidFill>
              </a:rPr>
              <a:t>定位</a:t>
            </a:r>
            <a:r>
              <a:rPr lang="zh-TW" altLang="en-US" dirty="0"/>
              <a:t>到使用者目前位置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點擊畫面中的</a:t>
            </a:r>
            <a:r>
              <a:rPr lang="zh-TW" altLang="en-US" b="1" dirty="0">
                <a:solidFill>
                  <a:srgbClr val="C00000"/>
                </a:solidFill>
              </a:rPr>
              <a:t>寶箱</a:t>
            </a:r>
            <a:r>
              <a:rPr lang="zh-TW" altLang="en-US" dirty="0"/>
              <a:t>即可進行答題</a:t>
            </a:r>
            <a:endParaRPr dirty="0"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000" y="1056001"/>
            <a:ext cx="2659200" cy="47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43</a:t>
            </a:fld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01" y="1056001"/>
            <a:ext cx="2666689" cy="4733375"/>
          </a:xfrm>
          <a:prstGeom prst="rect">
            <a:avLst/>
          </a:prstGeom>
        </p:spPr>
      </p:pic>
      <p:sp>
        <p:nvSpPr>
          <p:cNvPr id="9" name="Google Shape;71;p15"/>
          <p:cNvSpPr/>
          <p:nvPr/>
        </p:nvSpPr>
        <p:spPr>
          <a:xfrm>
            <a:off x="2931529" y="2891153"/>
            <a:ext cx="367483" cy="40786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" name="Google Shape;71;p15"/>
          <p:cNvSpPr/>
          <p:nvPr/>
        </p:nvSpPr>
        <p:spPr>
          <a:xfrm>
            <a:off x="2626660" y="1205788"/>
            <a:ext cx="582707" cy="40785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" name="Google Shape;71;p15"/>
          <p:cNvSpPr/>
          <p:nvPr/>
        </p:nvSpPr>
        <p:spPr>
          <a:xfrm>
            <a:off x="2626660" y="4930588"/>
            <a:ext cx="582707" cy="57374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" name="Google Shape;71;p15"/>
          <p:cNvSpPr/>
          <p:nvPr/>
        </p:nvSpPr>
        <p:spPr>
          <a:xfrm>
            <a:off x="1721224" y="4190742"/>
            <a:ext cx="627531" cy="569516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988673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5688400" y="262167"/>
            <a:ext cx="6088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TW" altLang="en-US" dirty="0"/>
              <a:t>是非題</a:t>
            </a:r>
            <a:endParaRPr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5688400" y="1536633"/>
            <a:ext cx="6088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是非題的部分只有</a:t>
            </a:r>
            <a:r>
              <a:rPr lang="zh-TW" altLang="en-US" b="1" dirty="0">
                <a:solidFill>
                  <a:srgbClr val="C00000"/>
                </a:solidFill>
              </a:rPr>
              <a:t>對</a:t>
            </a:r>
            <a:r>
              <a:rPr lang="en-US" altLang="zh-TW" b="1" dirty="0">
                <a:solidFill>
                  <a:srgbClr val="C00000"/>
                </a:solidFill>
              </a:rPr>
              <a:t>(T)</a:t>
            </a:r>
            <a:r>
              <a:rPr lang="zh-TW" altLang="en-US" dirty="0"/>
              <a:t>與</a:t>
            </a:r>
            <a:r>
              <a:rPr lang="zh-TW" altLang="en-US" b="1" dirty="0">
                <a:solidFill>
                  <a:srgbClr val="C00000"/>
                </a:solidFill>
              </a:rPr>
              <a:t>錯</a:t>
            </a:r>
            <a:r>
              <a:rPr lang="en-US" altLang="zh-TW" b="1" dirty="0">
                <a:solidFill>
                  <a:srgbClr val="C00000"/>
                </a:solidFill>
              </a:rPr>
              <a:t>(F)</a:t>
            </a:r>
            <a:r>
              <a:rPr lang="zh-TW" altLang="en-US" dirty="0"/>
              <a:t>兩個選項，各個寶箱</a:t>
            </a:r>
            <a:r>
              <a:rPr lang="zh-TW" altLang="en-US" b="1" dirty="0">
                <a:solidFill>
                  <a:srgbClr val="C00000"/>
                </a:solidFill>
              </a:rPr>
              <a:t>只能作答一次</a:t>
            </a:r>
            <a:r>
              <a:rPr lang="zh-TW" altLang="en-US" dirty="0"/>
              <a:t>，若無把握答對可點擊題目下方的</a:t>
            </a:r>
            <a:r>
              <a:rPr lang="en-US" altLang="zh-TW" b="1" dirty="0">
                <a:solidFill>
                  <a:srgbClr val="C00000"/>
                </a:solidFill>
              </a:rPr>
              <a:t>cancel</a:t>
            </a:r>
            <a:r>
              <a:rPr lang="zh-TW" altLang="en-US" dirty="0"/>
              <a:t>按鈕離開此題目，稍後再進行作答</a:t>
            </a:r>
            <a:endParaRPr dirty="0"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000" y="1056001"/>
            <a:ext cx="2659200" cy="47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44</a:t>
            </a:fld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01" y="1056001"/>
            <a:ext cx="2666689" cy="4733375"/>
          </a:xfrm>
          <a:prstGeom prst="rect">
            <a:avLst/>
          </a:prstGeom>
        </p:spPr>
      </p:pic>
      <p:sp>
        <p:nvSpPr>
          <p:cNvPr id="8" name="Google Shape;71;p15"/>
          <p:cNvSpPr/>
          <p:nvPr/>
        </p:nvSpPr>
        <p:spPr>
          <a:xfrm>
            <a:off x="2519154" y="5015789"/>
            <a:ext cx="788893" cy="40785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386461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5688400" y="262167"/>
            <a:ext cx="6088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TW" altLang="en-US" dirty="0"/>
              <a:t>選擇題</a:t>
            </a:r>
            <a:endParaRPr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5688400" y="1536633"/>
            <a:ext cx="6088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zh-TW" altLang="en-US" dirty="0"/>
              <a:t>選擇題的部分有二至多個選項，各個寶箱</a:t>
            </a:r>
            <a:r>
              <a:rPr lang="zh-TW" altLang="en-US" b="1" dirty="0">
                <a:solidFill>
                  <a:srgbClr val="C00000"/>
                </a:solidFill>
              </a:rPr>
              <a:t>只能作答一次</a:t>
            </a:r>
            <a:r>
              <a:rPr lang="zh-TW" altLang="en-US" dirty="0"/>
              <a:t>，若無把握答對可點擊題目下方的</a:t>
            </a:r>
            <a:r>
              <a:rPr lang="en-US" altLang="zh-TW" b="1" dirty="0">
                <a:solidFill>
                  <a:srgbClr val="C00000"/>
                </a:solidFill>
              </a:rPr>
              <a:t>cancel</a:t>
            </a:r>
            <a:r>
              <a:rPr lang="zh-TW" altLang="en-US" dirty="0"/>
              <a:t>按鈕離開此題目，稍後再進行作答</a:t>
            </a:r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000" y="1056001"/>
            <a:ext cx="2659200" cy="47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45</a:t>
            </a:fld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01" y="1056001"/>
            <a:ext cx="2666689" cy="4733375"/>
          </a:xfrm>
          <a:prstGeom prst="rect">
            <a:avLst/>
          </a:prstGeom>
        </p:spPr>
      </p:pic>
      <p:sp>
        <p:nvSpPr>
          <p:cNvPr id="9" name="Google Shape;71;p15"/>
          <p:cNvSpPr/>
          <p:nvPr/>
        </p:nvSpPr>
        <p:spPr>
          <a:xfrm>
            <a:off x="2519154" y="5204049"/>
            <a:ext cx="788893" cy="40785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797740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問答題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問答體的回答形式為若干文字加上多媒體，多媒體又分為</a:t>
            </a:r>
            <a:r>
              <a:rPr kumimoji="1" lang="zh-TW" altLang="en-US" b="1" dirty="0">
                <a:solidFill>
                  <a:srgbClr val="C00000"/>
                </a:solidFill>
              </a:rPr>
              <a:t>照片</a:t>
            </a:r>
            <a:r>
              <a:rPr kumimoji="1" lang="zh-TW" altLang="en-US" dirty="0"/>
              <a:t>、</a:t>
            </a:r>
            <a:r>
              <a:rPr kumimoji="1" lang="zh-TW" altLang="en-US" b="1" dirty="0">
                <a:solidFill>
                  <a:srgbClr val="C00000"/>
                </a:solidFill>
              </a:rPr>
              <a:t>影片</a:t>
            </a:r>
            <a:r>
              <a:rPr kumimoji="1" lang="zh-TW" altLang="en-US" dirty="0"/>
              <a:t>與</a:t>
            </a:r>
            <a:r>
              <a:rPr kumimoji="1" lang="zh-TW" altLang="en-US" b="1" dirty="0">
                <a:solidFill>
                  <a:srgbClr val="C00000"/>
                </a:solidFill>
              </a:rPr>
              <a:t>錄音</a:t>
            </a:r>
            <a:r>
              <a:rPr kumimoji="1" lang="zh-TW" altLang="en-US" dirty="0"/>
              <a:t>，初始未拍照時圖片區會顯示驚嘆號，</a:t>
            </a:r>
            <a:r>
              <a:rPr kumimoji="1" lang="zh-TW" altLang="en-US" b="1" dirty="0">
                <a:solidFill>
                  <a:srgbClr val="C00000"/>
                </a:solidFill>
              </a:rPr>
              <a:t>預覽影片</a:t>
            </a:r>
            <a:r>
              <a:rPr kumimoji="1" lang="zh-TW" altLang="en-US" dirty="0"/>
              <a:t>與</a:t>
            </a:r>
            <a:r>
              <a:rPr kumimoji="1" lang="zh-TW" altLang="en-US" b="1" dirty="0">
                <a:solidFill>
                  <a:srgbClr val="C00000"/>
                </a:solidFill>
              </a:rPr>
              <a:t>試聽錄音</a:t>
            </a:r>
            <a:r>
              <a:rPr kumimoji="1" lang="zh-TW" altLang="en-US" dirty="0"/>
              <a:t>也會無法使用。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168" y="1132523"/>
            <a:ext cx="2606766" cy="462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719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問答題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若有多張圖片，可透過圖片左右的小按鍵來切換預覽，按下</a:t>
            </a:r>
            <a:r>
              <a:rPr kumimoji="1" lang="zh-TW" altLang="en-US" b="1" dirty="0">
                <a:solidFill>
                  <a:srgbClr val="C00000"/>
                </a:solidFill>
              </a:rPr>
              <a:t>刪除照片</a:t>
            </a:r>
            <a:r>
              <a:rPr kumimoji="1" lang="zh-TW" altLang="en-US" dirty="0"/>
              <a:t>則會刪除當前顯示的照片。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54" y="1025767"/>
            <a:ext cx="2680291" cy="475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14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問答題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b="1" dirty="0">
                <a:solidFill>
                  <a:srgbClr val="C00000"/>
                </a:solidFill>
              </a:rPr>
              <a:t>錄製影片</a:t>
            </a:r>
            <a:r>
              <a:rPr kumimoji="1" lang="zh-TW" altLang="en-US" dirty="0"/>
              <a:t>與拍照相同是啟用相機，</a:t>
            </a:r>
            <a:r>
              <a:rPr kumimoji="1" lang="zh-TW" altLang="en-US" b="1" dirty="0">
                <a:solidFill>
                  <a:srgbClr val="C00000"/>
                </a:solidFill>
              </a:rPr>
              <a:t>錄音</a:t>
            </a:r>
            <a:r>
              <a:rPr kumimoji="1" lang="zh-TW" altLang="en-US" dirty="0"/>
              <a:t>則是按下之後即開始進行錄音，再按下</a:t>
            </a:r>
            <a:r>
              <a:rPr kumimoji="1" lang="en-US" altLang="zh-TW" b="1" dirty="0">
                <a:solidFill>
                  <a:srgbClr val="C00000"/>
                </a:solidFill>
              </a:rPr>
              <a:t>OK</a:t>
            </a:r>
            <a:r>
              <a:rPr kumimoji="1" lang="zh-TW" altLang="en-US" dirty="0"/>
              <a:t>則完成錄音。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079" y="1025767"/>
            <a:ext cx="2686981" cy="476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2931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問答題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作答完畢後，按下送出答案，即可選擇</a:t>
            </a:r>
            <a:r>
              <a:rPr kumimoji="1" lang="zh-TW" altLang="en-US" b="1" dirty="0">
                <a:solidFill>
                  <a:srgbClr val="C00000"/>
                </a:solidFill>
              </a:rPr>
              <a:t>一種</a:t>
            </a:r>
            <a:r>
              <a:rPr kumimoji="1" lang="zh-TW" altLang="en-US" dirty="0"/>
              <a:t>多媒體上傳形式，按下選項後即開始上傳，一段時間後會顯示</a:t>
            </a:r>
            <a:r>
              <a:rPr kumimoji="1" lang="zh-TW" altLang="en-US" b="1" dirty="0">
                <a:solidFill>
                  <a:srgbClr val="C00000"/>
                </a:solidFill>
              </a:rPr>
              <a:t>上傳成功</a:t>
            </a:r>
            <a:r>
              <a:rPr kumimoji="1" lang="zh-TW" altLang="en-US" dirty="0"/>
              <a:t>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079" y="1025767"/>
            <a:ext cx="2680291" cy="475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7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zh-TW" sz="2100" dirty="0"/>
              <a:t>檢視景點列表</a:t>
            </a:r>
            <a:endParaRPr lang="zh-TW" altLang="en-US" sz="21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0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80;p16"/>
          <p:cNvSpPr txBox="1">
            <a:spLocks/>
          </p:cNvSpPr>
          <p:nvPr/>
        </p:nvSpPr>
        <p:spPr>
          <a:xfrm>
            <a:off x="2160275" y="2017274"/>
            <a:ext cx="4345361" cy="2913629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搜尋過附近景點後，左上方 </a:t>
            </a:r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搜尋列表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可以查看搜尋到的景點列表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1800" dirty="0"/>
              <a:t>可以點選感興趣的景點了解其位置</a:t>
            </a:r>
            <a:endParaRPr lang="en-US" altLang="zh-TW" sz="1800" dirty="0"/>
          </a:p>
          <a:p>
            <a:pPr marL="342900" indent="-257175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可以點選 </a:t>
            </a:r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景點資訊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進一步了解景點的故事、背景、以及相關的多媒體資訊</a:t>
            </a:r>
          </a:p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再來也能點擊上方的 </a:t>
            </a:r>
            <a:r>
              <a:rPr lang="zh-TW" altLang="en-US" sz="1800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愛心圖示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，收藏至 </a:t>
            </a:r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我的最愛</a:t>
            </a:r>
          </a:p>
        </p:txBody>
      </p:sp>
      <p:grpSp>
        <p:nvGrpSpPr>
          <p:cNvPr id="23" name="群組 22"/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25" r="16176"/>
            <a:stretch/>
          </p:blipFill>
          <p:spPr>
            <a:xfrm>
              <a:off x="6896101" y="101634"/>
              <a:ext cx="5956214" cy="6756366"/>
            </a:xfrm>
            <a:prstGeom prst="rect">
              <a:avLst/>
            </a:prstGeom>
          </p:spPr>
        </p:pic>
        <p:grpSp>
          <p:nvGrpSpPr>
            <p:cNvPr id="12" name="群組 11"/>
            <p:cNvGrpSpPr/>
            <p:nvPr/>
          </p:nvGrpSpPr>
          <p:grpSpPr>
            <a:xfrm>
              <a:off x="7900519" y="1116029"/>
              <a:ext cx="2624225" cy="4726800"/>
              <a:chOff x="7900519" y="1116029"/>
              <a:chExt cx="2624225" cy="4726800"/>
            </a:xfrm>
          </p:grpSpPr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0519" y="1116029"/>
                <a:ext cx="2624225" cy="4726800"/>
              </a:xfrm>
              <a:prstGeom prst="rect">
                <a:avLst/>
              </a:prstGeom>
            </p:spPr>
          </p:pic>
          <p:sp>
            <p:nvSpPr>
              <p:cNvPr id="4" name="圓角矩形 3"/>
              <p:cNvSpPr/>
              <p:nvPr/>
            </p:nvSpPr>
            <p:spPr>
              <a:xfrm>
                <a:off x="7982712" y="1338128"/>
                <a:ext cx="256032" cy="326080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</p:grpSp>
      </p:grpSp>
      <p:pic>
        <p:nvPicPr>
          <p:cNvPr id="24" name="圖片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86" y="4657639"/>
            <a:ext cx="1860808" cy="2208281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E6F2BEA3-AEAE-4949-B78A-4FC3DE7E9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9597" y="1873744"/>
            <a:ext cx="796300" cy="218764"/>
          </a:xfrm>
          <a:prstGeom prst="rect">
            <a:avLst/>
          </a:prstGeom>
        </p:spPr>
      </p:pic>
      <p:grpSp>
        <p:nvGrpSpPr>
          <p:cNvPr id="16" name="群組 15"/>
          <p:cNvGrpSpPr/>
          <p:nvPr/>
        </p:nvGrpSpPr>
        <p:grpSpPr>
          <a:xfrm>
            <a:off x="7444587" y="1689501"/>
            <a:ext cx="1969012" cy="3545100"/>
            <a:chOff x="7899395" y="1116029"/>
            <a:chExt cx="2625349" cy="4726800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9395" y="1116029"/>
              <a:ext cx="2625349" cy="4726800"/>
            </a:xfrm>
            <a:prstGeom prst="rect">
              <a:avLst/>
            </a:prstGeom>
          </p:spPr>
        </p:pic>
        <p:sp>
          <p:nvSpPr>
            <p:cNvPr id="15" name="圓角矩形 14"/>
            <p:cNvSpPr/>
            <p:nvPr/>
          </p:nvSpPr>
          <p:spPr>
            <a:xfrm>
              <a:off x="7975555" y="1324598"/>
              <a:ext cx="1634789" cy="57735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9664C8CD-4D3B-444D-B047-AAB5F6621B85}"/>
              </a:ext>
            </a:extLst>
          </p:cNvPr>
          <p:cNvGrpSpPr/>
          <p:nvPr/>
        </p:nvGrpSpPr>
        <p:grpSpPr>
          <a:xfrm>
            <a:off x="7451857" y="1689501"/>
            <a:ext cx="1968300" cy="3545100"/>
            <a:chOff x="7913237" y="1142875"/>
            <a:chExt cx="2624400" cy="4726800"/>
          </a:xfrm>
        </p:grpSpPr>
        <p:grpSp>
          <p:nvGrpSpPr>
            <p:cNvPr id="19" name="群組 18"/>
            <p:cNvGrpSpPr/>
            <p:nvPr/>
          </p:nvGrpSpPr>
          <p:grpSpPr>
            <a:xfrm>
              <a:off x="7913237" y="1142875"/>
              <a:ext cx="2624400" cy="4726800"/>
              <a:chOff x="4167187" y="0"/>
              <a:chExt cx="2624400" cy="4726800"/>
            </a:xfrm>
          </p:grpSpPr>
          <p:pic>
            <p:nvPicPr>
              <p:cNvPr id="17" name="圖片 16"/>
              <p:cNvPicPr>
                <a:picLocks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8" name="圓角矩形 17"/>
              <p:cNvSpPr/>
              <p:nvPr/>
            </p:nvSpPr>
            <p:spPr>
              <a:xfrm>
                <a:off x="4581918" y="1501168"/>
                <a:ext cx="618043" cy="577354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F776EEFF-3635-43D8-8FFB-19A578D83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15144" y="1400853"/>
              <a:ext cx="1061733" cy="291685"/>
            </a:xfrm>
            <a:prstGeom prst="rect">
              <a:avLst/>
            </a:prstGeom>
          </p:spPr>
        </p:pic>
      </p:grpSp>
      <p:grpSp>
        <p:nvGrpSpPr>
          <p:cNvPr id="22" name="群組 21"/>
          <p:cNvGrpSpPr/>
          <p:nvPr/>
        </p:nvGrpSpPr>
        <p:grpSpPr>
          <a:xfrm>
            <a:off x="7451792" y="1690602"/>
            <a:ext cx="1968300" cy="3616547"/>
            <a:chOff x="2680075" y="2092749"/>
            <a:chExt cx="2624400" cy="4726800"/>
          </a:xfrm>
        </p:grpSpPr>
        <p:pic>
          <p:nvPicPr>
            <p:cNvPr id="20" name="圖片 19"/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0075" y="2092749"/>
              <a:ext cx="2624400" cy="4726800"/>
            </a:xfrm>
            <a:prstGeom prst="rect">
              <a:avLst/>
            </a:prstGeom>
          </p:spPr>
        </p:pic>
        <p:sp>
          <p:nvSpPr>
            <p:cNvPr id="21" name="圓角矩形 20"/>
            <p:cNvSpPr/>
            <p:nvPr/>
          </p:nvSpPr>
          <p:spPr>
            <a:xfrm>
              <a:off x="4805314" y="3756957"/>
              <a:ext cx="356911" cy="411693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</p:grpSp>
    </p:spTree>
    <p:extLst>
      <p:ext uri="{BB962C8B-B14F-4D97-AF65-F5344CB8AC3E}">
        <p14:creationId xmlns:p14="http://schemas.microsoft.com/office/powerpoint/2010/main" val="315487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5688400" y="262167"/>
            <a:ext cx="6088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TW" altLang="en-US" dirty="0"/>
              <a:t>闖關尋奇</a:t>
            </a:r>
            <a:endParaRPr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5688400" y="1536633"/>
            <a:ext cx="6088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zh-TW" altLang="en-US" b="1" dirty="0">
                <a:solidFill>
                  <a:srgbClr val="C00000"/>
                </a:solidFill>
              </a:rPr>
              <a:t>闖關尋奇</a:t>
            </a:r>
            <a:r>
              <a:rPr lang="zh-TW" altLang="en-US" dirty="0"/>
              <a:t>是依照使用者對地圖寶箱的問題作出選擇後，指引其尋找下一個寶箱的活動</a:t>
            </a:r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000" y="1056001"/>
            <a:ext cx="2659200" cy="47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50</a:t>
            </a:fld>
            <a:endParaRPr lang="zh-TW" altLang="en-US" dirty="0"/>
          </a:p>
        </p:txBody>
      </p:sp>
      <p:sp>
        <p:nvSpPr>
          <p:cNvPr id="9" name="Google Shape;71;p15"/>
          <p:cNvSpPr/>
          <p:nvPr/>
        </p:nvSpPr>
        <p:spPr>
          <a:xfrm>
            <a:off x="2519154" y="5204049"/>
            <a:ext cx="788893" cy="40785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EF4B780-4D4C-49E7-87A8-0CAD7ABE6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00" y="1056001"/>
            <a:ext cx="2666691" cy="473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047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5688400" y="262167"/>
            <a:ext cx="6088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TW" altLang="en-US" dirty="0"/>
              <a:t>指引訊息</a:t>
            </a:r>
            <a:endParaRPr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5688400" y="1536633"/>
            <a:ext cx="6088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zh-TW" altLang="en-US" dirty="0"/>
              <a:t>系統會依照使用者的不同的選擇給予不同的</a:t>
            </a:r>
            <a:r>
              <a:rPr lang="zh-TW" altLang="en-US" b="1" dirty="0">
                <a:solidFill>
                  <a:srgbClr val="C00000"/>
                </a:solidFill>
              </a:rPr>
              <a:t>指引訊息</a:t>
            </a:r>
            <a:r>
              <a:rPr lang="zh-TW" altLang="en-US" dirty="0"/>
              <a:t>，玩家要想辦法依照指示盡快抵達</a:t>
            </a:r>
            <a:r>
              <a:rPr lang="zh-TW" altLang="en-US" b="1" dirty="0">
                <a:solidFill>
                  <a:srgbClr val="C00000"/>
                </a:solidFill>
              </a:rPr>
              <a:t>終點</a:t>
            </a:r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000" y="1056001"/>
            <a:ext cx="2659200" cy="47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51</a:t>
            </a:fld>
            <a:endParaRPr lang="zh-TW" altLang="en-US" dirty="0"/>
          </a:p>
        </p:txBody>
      </p:sp>
      <p:sp>
        <p:nvSpPr>
          <p:cNvPr id="9" name="Google Shape;71;p15"/>
          <p:cNvSpPr/>
          <p:nvPr/>
        </p:nvSpPr>
        <p:spPr>
          <a:xfrm>
            <a:off x="2519154" y="5204049"/>
            <a:ext cx="788893" cy="40785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DE6C062-4A18-4529-BF31-D751458F9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00" y="1056001"/>
            <a:ext cx="2666691" cy="473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967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5688400" y="262167"/>
            <a:ext cx="6088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TW" altLang="en-US" dirty="0"/>
              <a:t>闖關尋奇終點</a:t>
            </a:r>
            <a:endParaRPr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5688400" y="1536633"/>
            <a:ext cx="6088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zh-TW" altLang="en-US" dirty="0"/>
              <a:t>若使用者成功找到</a:t>
            </a:r>
            <a:r>
              <a:rPr lang="zh-TW" altLang="en-US" b="1" dirty="0">
                <a:solidFill>
                  <a:srgbClr val="C00000"/>
                </a:solidFill>
              </a:rPr>
              <a:t>終點</a:t>
            </a:r>
            <a:r>
              <a:rPr lang="zh-TW" altLang="en-US" dirty="0"/>
              <a:t>所在的寶箱，即可看到圖中訊息，點選</a:t>
            </a:r>
            <a:r>
              <a:rPr lang="zh-TW" altLang="en-US" b="1" dirty="0">
                <a:solidFill>
                  <a:srgbClr val="C00000"/>
                </a:solidFill>
              </a:rPr>
              <a:t>抵達終點</a:t>
            </a:r>
            <a:r>
              <a:rPr lang="zh-TW" altLang="en-US" dirty="0"/>
              <a:t>即可得分</a:t>
            </a:r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000" y="1056001"/>
            <a:ext cx="2659200" cy="47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52</a:t>
            </a:fld>
            <a:endParaRPr lang="zh-TW" altLang="en-US" dirty="0"/>
          </a:p>
        </p:txBody>
      </p:sp>
      <p:sp>
        <p:nvSpPr>
          <p:cNvPr id="9" name="Google Shape;71;p15"/>
          <p:cNvSpPr/>
          <p:nvPr/>
        </p:nvSpPr>
        <p:spPr>
          <a:xfrm>
            <a:off x="2519154" y="5204049"/>
            <a:ext cx="788893" cy="40785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EB02407-9D6A-437C-B71B-12CA090AB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00" y="1056001"/>
            <a:ext cx="2666691" cy="473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591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5688400" y="262167"/>
            <a:ext cx="6088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TW" altLang="en-US" dirty="0"/>
              <a:t>更多選項</a:t>
            </a:r>
            <a:endParaRPr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5688400" y="1536633"/>
            <a:ext cx="6088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若點擊左下方</a:t>
            </a:r>
            <a:r>
              <a:rPr lang="en-US" altLang="zh-TW" dirty="0"/>
              <a:t>+</a:t>
            </a:r>
            <a:r>
              <a:rPr lang="zh-TW" altLang="en-US" dirty="0"/>
              <a:t>字號的按鈕，可開啟</a:t>
            </a:r>
            <a:r>
              <a:rPr lang="zh-TW" altLang="en-US" b="1" dirty="0">
                <a:solidFill>
                  <a:srgbClr val="C00000"/>
                </a:solidFill>
              </a:rPr>
              <a:t>更多選項</a:t>
            </a:r>
            <a:r>
              <a:rPr lang="zh-TW" altLang="en-US" dirty="0"/>
              <a:t>，清單圖示的按鈕可查詢您的</a:t>
            </a:r>
            <a:r>
              <a:rPr lang="zh-TW" altLang="en-US" b="1" dirty="0">
                <a:solidFill>
                  <a:srgbClr val="C00000"/>
                </a:solidFill>
              </a:rPr>
              <a:t>答題歷史</a:t>
            </a:r>
            <a:r>
              <a:rPr lang="zh-TW" altLang="en-US" dirty="0"/>
              <a:t>，</a:t>
            </a:r>
            <a:r>
              <a:rPr lang="en-US" altLang="zh-TW" dirty="0"/>
              <a:t>EXIT</a:t>
            </a:r>
            <a:r>
              <a:rPr lang="zh-TW" altLang="en-US" dirty="0"/>
              <a:t>圖示的按鈕可</a:t>
            </a:r>
            <a:r>
              <a:rPr lang="zh-TW" altLang="en-US" b="1" dirty="0">
                <a:solidFill>
                  <a:srgbClr val="C00000"/>
                </a:solidFill>
              </a:rPr>
              <a:t>離開</a:t>
            </a:r>
            <a:r>
              <a:rPr lang="zh-TW" altLang="en-US" dirty="0"/>
              <a:t>遊戲畫面進到群組選單</a:t>
            </a:r>
            <a:endParaRPr dirty="0"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000" y="1056001"/>
            <a:ext cx="2659200" cy="47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4001" y="1056001"/>
            <a:ext cx="2659201" cy="47333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53</a:t>
            </a:fld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00" y="1056001"/>
            <a:ext cx="2666689" cy="4733375"/>
          </a:xfrm>
          <a:prstGeom prst="rect">
            <a:avLst/>
          </a:prstGeom>
        </p:spPr>
      </p:pic>
      <p:sp>
        <p:nvSpPr>
          <p:cNvPr id="8" name="Google Shape;71;p15"/>
          <p:cNvSpPr/>
          <p:nvPr/>
        </p:nvSpPr>
        <p:spPr>
          <a:xfrm>
            <a:off x="1730188" y="3092824"/>
            <a:ext cx="627600" cy="58270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Google Shape;71;p15"/>
          <p:cNvSpPr/>
          <p:nvPr/>
        </p:nvSpPr>
        <p:spPr>
          <a:xfrm>
            <a:off x="1730188" y="3675531"/>
            <a:ext cx="627600" cy="58270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87697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5688400" y="262167"/>
            <a:ext cx="6088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TW" altLang="en-US" dirty="0"/>
              <a:t>答題歷史</a:t>
            </a:r>
            <a:endParaRPr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5688400" y="1536633"/>
            <a:ext cx="6088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進入答題歷史的介面，即可檢視此使用者的</a:t>
            </a:r>
            <a:r>
              <a:rPr lang="zh-TW" altLang="en-US" b="1" dirty="0">
                <a:solidFill>
                  <a:srgbClr val="C00000"/>
                </a:solidFill>
              </a:rPr>
              <a:t>答題記錄</a:t>
            </a:r>
            <a:r>
              <a:rPr lang="zh-TW" altLang="en-US" dirty="0"/>
              <a:t>，其中包含批改結果</a:t>
            </a:r>
            <a:r>
              <a:rPr lang="en-US" altLang="zh-TW" dirty="0"/>
              <a:t>(</a:t>
            </a:r>
            <a:r>
              <a:rPr lang="en-US" altLang="zh-TW" b="1" dirty="0">
                <a:solidFill>
                  <a:srgbClr val="C00000"/>
                </a:solidFill>
              </a:rPr>
              <a:t>correctness</a:t>
            </a:r>
            <a:r>
              <a:rPr lang="en-US" altLang="zh-TW" dirty="0"/>
              <a:t>)</a:t>
            </a:r>
            <a:r>
              <a:rPr lang="zh-TW" altLang="en-US" dirty="0"/>
              <a:t>以及該題的分數</a:t>
            </a:r>
            <a:r>
              <a:rPr lang="en-US" altLang="zh-TW" dirty="0"/>
              <a:t>(</a:t>
            </a:r>
            <a:r>
              <a:rPr lang="en-US" altLang="zh-TW" b="1" dirty="0">
                <a:solidFill>
                  <a:srgbClr val="C00000"/>
                </a:solidFill>
              </a:rPr>
              <a:t>point</a:t>
            </a:r>
            <a:r>
              <a:rPr lang="en-US" altLang="zh-TW" dirty="0"/>
              <a:t>)</a:t>
            </a:r>
          </a:p>
          <a:p>
            <a:pPr>
              <a:lnSpc>
                <a:spcPct val="150000"/>
              </a:lnSpc>
            </a:pPr>
            <a:r>
              <a:rPr lang="zh-TW" altLang="en-US" dirty="0"/>
              <a:t>點擊左上方的</a:t>
            </a:r>
            <a:r>
              <a:rPr lang="zh-TW" altLang="en-US" b="1" dirty="0">
                <a:solidFill>
                  <a:srgbClr val="C00000"/>
                </a:solidFill>
              </a:rPr>
              <a:t>箭頭</a:t>
            </a:r>
            <a:r>
              <a:rPr lang="zh-TW" altLang="en-US" dirty="0"/>
              <a:t>按鈕即可回到遊戲畫面</a:t>
            </a:r>
            <a:endParaRPr dirty="0"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000" y="1056001"/>
            <a:ext cx="2659200" cy="47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54</a:t>
            </a:fld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512" y="1055999"/>
            <a:ext cx="2666689" cy="47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322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查看排名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離開遊戲（或是遊戲時間結束）後會回到群組畫面，再次點擊進場次並選擇</a:t>
            </a:r>
            <a:r>
              <a:rPr kumimoji="1" lang="zh-TW" altLang="en-US" b="1" dirty="0">
                <a:solidFill>
                  <a:srgbClr val="C00000"/>
                </a:solidFill>
              </a:rPr>
              <a:t>查看遊戲紀錄</a:t>
            </a:r>
            <a:r>
              <a:rPr kumimoji="1" lang="zh-TW" altLang="en-US" dirty="0"/>
              <a:t>後，即可看到此場次所進行過的遊戲。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972" y="1025767"/>
            <a:ext cx="2686981" cy="476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401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查看排名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選擇相對應的</a:t>
            </a:r>
            <a:r>
              <a:rPr kumimoji="1" lang="zh-TW" altLang="en-US" b="1" dirty="0">
                <a:solidFill>
                  <a:srgbClr val="C00000"/>
                </a:solidFill>
              </a:rPr>
              <a:t>日期</a:t>
            </a:r>
            <a:r>
              <a:rPr kumimoji="1" lang="zh-TW" altLang="en-US" dirty="0"/>
              <a:t>與</a:t>
            </a:r>
            <a:r>
              <a:rPr kumimoji="1" lang="zh-TW" altLang="en-US" b="1" dirty="0">
                <a:solidFill>
                  <a:srgbClr val="C00000"/>
                </a:solidFill>
              </a:rPr>
              <a:t>時間</a:t>
            </a:r>
            <a:r>
              <a:rPr kumimoji="1" lang="zh-TW" altLang="en-US" dirty="0"/>
              <a:t>即可查看此遊戲的得分排名。</a:t>
            </a:r>
          </a:p>
          <a:p>
            <a:pPr>
              <a:lnSpc>
                <a:spcPct val="150000"/>
              </a:lnSpc>
            </a:pP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081" y="1025767"/>
            <a:ext cx="2673600" cy="474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46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zh-TW" sz="2100" dirty="0"/>
              <a:t>景點的</a:t>
            </a:r>
            <a:r>
              <a:rPr lang="zh-TW" altLang="en-US" sz="2100" dirty="0"/>
              <a:t>分享</a:t>
            </a:r>
            <a:r>
              <a:rPr lang="zh-TW" altLang="zh-TW" sz="2100" dirty="0"/>
              <a:t>功能</a:t>
            </a:r>
            <a:endParaRPr lang="zh-TW" altLang="en-US" sz="21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0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80;p16"/>
          <p:cNvSpPr txBox="1">
            <a:spLocks/>
          </p:cNvSpPr>
          <p:nvPr/>
        </p:nvSpPr>
        <p:spPr>
          <a:xfrm>
            <a:off x="2160275" y="2017272"/>
            <a:ext cx="4345361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若是你想與朋友分享關於這個景點的資訊，也可以點擊景點選項的左邊數來第二個按鈕 </a:t>
            </a:r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景點分享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，將該內容分享到社群平台上（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FB, Line, Message,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等）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5725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86" y="4657639"/>
            <a:ext cx="1860808" cy="2208281"/>
          </a:xfrm>
          <a:prstGeom prst="rect">
            <a:avLst/>
          </a:prstGeom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DA39D3B1-F588-4B7B-98E5-4DAAE87C0F5D}"/>
              </a:ext>
            </a:extLst>
          </p:cNvPr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grpSp>
          <p:nvGrpSpPr>
            <p:cNvPr id="23" name="群組 22"/>
            <p:cNvGrpSpPr/>
            <p:nvPr/>
          </p:nvGrpSpPr>
          <p:grpSpPr>
            <a:xfrm>
              <a:off x="6896101" y="101634"/>
              <a:ext cx="5956214" cy="6756366"/>
              <a:chOff x="689610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6896101" y="101634"/>
                <a:ext cx="5956214" cy="6756366"/>
              </a:xfrm>
              <a:prstGeom prst="rect">
                <a:avLst/>
              </a:prstGeom>
            </p:spPr>
          </p:pic>
          <p:grpSp>
            <p:nvGrpSpPr>
              <p:cNvPr id="12" name="群組 11"/>
              <p:cNvGrpSpPr/>
              <p:nvPr/>
            </p:nvGrpSpPr>
            <p:grpSpPr>
              <a:xfrm>
                <a:off x="7900519" y="1116029"/>
                <a:ext cx="2624225" cy="4726800"/>
                <a:chOff x="7900519" y="1116029"/>
                <a:chExt cx="2624225" cy="4726800"/>
              </a:xfrm>
            </p:grpSpPr>
            <p:pic>
              <p:nvPicPr>
                <p:cNvPr id="3" name="圖片 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00519" y="1116029"/>
                  <a:ext cx="2624225" cy="4726800"/>
                </a:xfrm>
                <a:prstGeom prst="rect">
                  <a:avLst/>
                </a:prstGeom>
              </p:spPr>
            </p:pic>
            <p:sp>
              <p:nvSpPr>
                <p:cNvPr id="4" name="圓角矩形 3"/>
                <p:cNvSpPr/>
                <p:nvPr/>
              </p:nvSpPr>
              <p:spPr>
                <a:xfrm>
                  <a:off x="7982712" y="1338128"/>
                  <a:ext cx="256032" cy="32608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050"/>
                </a:p>
              </p:txBody>
            </p:sp>
          </p:grpSp>
        </p:grpSp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DA9D44D6-64DB-46D2-9F95-75AFC3BFA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56756" y="1346714"/>
              <a:ext cx="1061733" cy="291685"/>
            </a:xfrm>
            <a:prstGeom prst="rect">
              <a:avLst/>
            </a:prstGeom>
          </p:spPr>
        </p:pic>
      </p:grpSp>
      <p:grpSp>
        <p:nvGrpSpPr>
          <p:cNvPr id="16" name="群組 15"/>
          <p:cNvGrpSpPr/>
          <p:nvPr/>
        </p:nvGrpSpPr>
        <p:grpSpPr>
          <a:xfrm>
            <a:off x="7459697" y="1694272"/>
            <a:ext cx="1969012" cy="3545100"/>
            <a:chOff x="7899395" y="1116029"/>
            <a:chExt cx="2625349" cy="4726800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9395" y="1116029"/>
              <a:ext cx="2625349" cy="4726800"/>
            </a:xfrm>
            <a:prstGeom prst="rect">
              <a:avLst/>
            </a:prstGeom>
          </p:spPr>
        </p:pic>
        <p:sp>
          <p:nvSpPr>
            <p:cNvPr id="15" name="圓角矩形 14"/>
            <p:cNvSpPr/>
            <p:nvPr/>
          </p:nvSpPr>
          <p:spPr>
            <a:xfrm>
              <a:off x="7975555" y="1324598"/>
              <a:ext cx="1634789" cy="57735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667D8FD1-D046-4C82-B48B-59DF4ECEE6A2}"/>
              </a:ext>
            </a:extLst>
          </p:cNvPr>
          <p:cNvGrpSpPr/>
          <p:nvPr/>
        </p:nvGrpSpPr>
        <p:grpSpPr>
          <a:xfrm>
            <a:off x="7470716" y="1694272"/>
            <a:ext cx="1968300" cy="3545100"/>
            <a:chOff x="7913237" y="1142875"/>
            <a:chExt cx="2624400" cy="4726800"/>
          </a:xfrm>
        </p:grpSpPr>
        <p:grpSp>
          <p:nvGrpSpPr>
            <p:cNvPr id="19" name="群組 18"/>
            <p:cNvGrpSpPr/>
            <p:nvPr/>
          </p:nvGrpSpPr>
          <p:grpSpPr>
            <a:xfrm>
              <a:off x="7913237" y="1142875"/>
              <a:ext cx="2624400" cy="4726800"/>
              <a:chOff x="4167187" y="0"/>
              <a:chExt cx="2624400" cy="4726800"/>
            </a:xfrm>
          </p:grpSpPr>
          <p:pic>
            <p:nvPicPr>
              <p:cNvPr id="17" name="圖片 16"/>
              <p:cNvPicPr>
                <a:picLocks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8" name="圓角矩形 17"/>
              <p:cNvSpPr/>
              <p:nvPr/>
            </p:nvSpPr>
            <p:spPr>
              <a:xfrm>
                <a:off x="5156997" y="1484795"/>
                <a:ext cx="618043" cy="577354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</p:grpSp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C7301810-676F-4501-A579-AB3897508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16887" y="1400853"/>
              <a:ext cx="1044435" cy="291685"/>
            </a:xfrm>
            <a:prstGeom prst="rect">
              <a:avLst/>
            </a:prstGeom>
          </p:spPr>
        </p:pic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C9F143B5-9F9A-4165-987C-61D104ECDD5F}"/>
              </a:ext>
            </a:extLst>
          </p:cNvPr>
          <p:cNvGrpSpPr/>
          <p:nvPr/>
        </p:nvGrpSpPr>
        <p:grpSpPr>
          <a:xfrm>
            <a:off x="7457578" y="1656450"/>
            <a:ext cx="1978550" cy="3545100"/>
            <a:chOff x="7910411" y="1116029"/>
            <a:chExt cx="2638067" cy="4726800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AF901601-8D93-400E-A519-30E98E5973A8}"/>
                </a:ext>
              </a:extLst>
            </p:cNvPr>
            <p:cNvPicPr>
              <a:picLocks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734"/>
            <a:stretch/>
          </p:blipFill>
          <p:spPr>
            <a:xfrm>
              <a:off x="7910411" y="1116029"/>
              <a:ext cx="2638067" cy="4726800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6CACB322-6A96-4D78-852A-BBB4326CB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77988" y="1413059"/>
              <a:ext cx="1129840" cy="2672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175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80;p16"/>
          <p:cNvSpPr txBox="1">
            <a:spLocks/>
          </p:cNvSpPr>
          <p:nvPr/>
        </p:nvSpPr>
        <p:spPr>
          <a:xfrm>
            <a:off x="2160275" y="2017272"/>
            <a:ext cx="4345361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若是你想知道如何從目前位置前往有興趣的景點，可以點選景點選項的左邊數來第三個按鈕 </a:t>
            </a:r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路線規劃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，就可以前往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Map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地圖導航</a:t>
            </a:r>
          </a:p>
        </p:txBody>
      </p:sp>
      <p:sp>
        <p:nvSpPr>
          <p:cNvPr id="33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zh-TW" sz="2100" dirty="0"/>
              <a:t>景點的</a:t>
            </a:r>
            <a:r>
              <a:rPr lang="zh-TW" altLang="en-US" sz="2100" dirty="0"/>
              <a:t>地圖導覽</a:t>
            </a:r>
            <a:r>
              <a:rPr lang="zh-TW" altLang="zh-TW" sz="2100" dirty="0"/>
              <a:t>功能</a:t>
            </a:r>
            <a:endParaRPr lang="zh-TW" altLang="en-US" sz="21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4" name="圖片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86" y="5527650"/>
            <a:ext cx="1860808" cy="2208281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E1DA1E81-F3B3-4B3C-BF26-B19EE3EDBAE7}"/>
              </a:ext>
            </a:extLst>
          </p:cNvPr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grpSp>
          <p:nvGrpSpPr>
            <p:cNvPr id="23" name="群組 22"/>
            <p:cNvGrpSpPr/>
            <p:nvPr/>
          </p:nvGrpSpPr>
          <p:grpSpPr>
            <a:xfrm>
              <a:off x="6896101" y="101634"/>
              <a:ext cx="5956214" cy="6756366"/>
              <a:chOff x="689610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6896101" y="101634"/>
                <a:ext cx="5956214" cy="6756366"/>
              </a:xfrm>
              <a:prstGeom prst="rect">
                <a:avLst/>
              </a:prstGeom>
            </p:spPr>
          </p:pic>
          <p:grpSp>
            <p:nvGrpSpPr>
              <p:cNvPr id="12" name="群組 11"/>
              <p:cNvGrpSpPr/>
              <p:nvPr/>
            </p:nvGrpSpPr>
            <p:grpSpPr>
              <a:xfrm>
                <a:off x="7900519" y="1116029"/>
                <a:ext cx="2624225" cy="4726800"/>
                <a:chOff x="7900519" y="1116029"/>
                <a:chExt cx="2624225" cy="4726800"/>
              </a:xfrm>
            </p:grpSpPr>
            <p:pic>
              <p:nvPicPr>
                <p:cNvPr id="3" name="圖片 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00519" y="1116029"/>
                  <a:ext cx="2624225" cy="4726800"/>
                </a:xfrm>
                <a:prstGeom prst="rect">
                  <a:avLst/>
                </a:prstGeom>
              </p:spPr>
            </p:pic>
            <p:sp>
              <p:nvSpPr>
                <p:cNvPr id="4" name="圓角矩形 3"/>
                <p:cNvSpPr/>
                <p:nvPr/>
              </p:nvSpPr>
              <p:spPr>
                <a:xfrm>
                  <a:off x="7982712" y="1338128"/>
                  <a:ext cx="256032" cy="32608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050"/>
                </a:p>
              </p:txBody>
            </p:sp>
          </p:grpSp>
        </p:grpSp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CE1D7FCB-5339-4AD8-A4B3-3BE1BE7FF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89931" y="1372523"/>
              <a:ext cx="1018474" cy="291685"/>
            </a:xfrm>
            <a:prstGeom prst="rect">
              <a:avLst/>
            </a:prstGeom>
          </p:spPr>
        </p:pic>
      </p:grpSp>
      <p:grpSp>
        <p:nvGrpSpPr>
          <p:cNvPr id="16" name="群組 15"/>
          <p:cNvGrpSpPr/>
          <p:nvPr/>
        </p:nvGrpSpPr>
        <p:grpSpPr>
          <a:xfrm>
            <a:off x="7448547" y="1703192"/>
            <a:ext cx="1969012" cy="3545100"/>
            <a:chOff x="7899395" y="1116029"/>
            <a:chExt cx="2625349" cy="4726800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9395" y="1116029"/>
              <a:ext cx="2625349" cy="4726800"/>
            </a:xfrm>
            <a:prstGeom prst="rect">
              <a:avLst/>
            </a:prstGeom>
          </p:spPr>
        </p:pic>
        <p:sp>
          <p:nvSpPr>
            <p:cNvPr id="15" name="圓角矩形 14"/>
            <p:cNvSpPr/>
            <p:nvPr/>
          </p:nvSpPr>
          <p:spPr>
            <a:xfrm>
              <a:off x="7975555" y="1324598"/>
              <a:ext cx="1634789" cy="57735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82B19F03-AD7A-46D5-8CBF-BF5B205614EC}"/>
              </a:ext>
            </a:extLst>
          </p:cNvPr>
          <p:cNvGrpSpPr/>
          <p:nvPr/>
        </p:nvGrpSpPr>
        <p:grpSpPr>
          <a:xfrm>
            <a:off x="7462142" y="1712111"/>
            <a:ext cx="1968300" cy="3545100"/>
            <a:chOff x="7913237" y="1142875"/>
            <a:chExt cx="2624400" cy="4726800"/>
          </a:xfrm>
        </p:grpSpPr>
        <p:grpSp>
          <p:nvGrpSpPr>
            <p:cNvPr id="19" name="群組 18"/>
            <p:cNvGrpSpPr/>
            <p:nvPr/>
          </p:nvGrpSpPr>
          <p:grpSpPr>
            <a:xfrm>
              <a:off x="7913237" y="1142875"/>
              <a:ext cx="2624400" cy="4726800"/>
              <a:chOff x="4167187" y="0"/>
              <a:chExt cx="2624400" cy="4726800"/>
            </a:xfrm>
          </p:grpSpPr>
          <p:pic>
            <p:nvPicPr>
              <p:cNvPr id="17" name="圖片 16"/>
              <p:cNvPicPr>
                <a:picLocks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8" name="圓角矩形 17"/>
              <p:cNvSpPr/>
              <p:nvPr/>
            </p:nvSpPr>
            <p:spPr>
              <a:xfrm>
                <a:off x="5707841" y="1484795"/>
                <a:ext cx="618043" cy="577354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</p:grpSp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1E77EA66-CA96-4F71-9587-CE304F5A7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85359" y="1372523"/>
              <a:ext cx="1061733" cy="291685"/>
            </a:xfrm>
            <a:prstGeom prst="rect">
              <a:avLst/>
            </a:prstGeom>
          </p:spPr>
        </p:pic>
      </p:grpSp>
      <p:pic>
        <p:nvPicPr>
          <p:cNvPr id="31" name="圖片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827" y="1702535"/>
            <a:ext cx="1968104" cy="35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18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2160275" y="2017272"/>
            <a:ext cx="4660085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AutoNum type="arabicPeriod"/>
            </a:pPr>
            <a:r>
              <a:rPr lang="zh-TW" altLang="en-US" sz="1800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區域探索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−＞ </a:t>
            </a:r>
            <a:r>
              <a:rPr lang="zh-TW" altLang="en-US" sz="1800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附近景線 </a:t>
            </a:r>
            <a:r>
              <a:rPr lang="en-US" altLang="zh-TW" sz="1800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800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區 </a:t>
            </a:r>
            <a:r>
              <a:rPr lang="en-US" altLang="zh-TW" sz="1800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800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主題故事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，即可查看周圍的景線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區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主題故事</a:t>
            </a:r>
          </a:p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AutoNum type="arabicPeriod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與景點相同，能夠從 </a:t>
            </a:r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景線</a:t>
            </a:r>
            <a:r>
              <a:rPr lang="zh-TW" altLang="en-US" sz="1800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列表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裡查看景線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區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主題故事的名稱，亦可點擊感興趣的項目進行查看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AutoNum type="arabicPeriod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景線由多個景點組成，可以點選 </a:t>
            </a:r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景線資訊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查看景線介紹，亦可以看其中包含的所有景點內容</a:t>
            </a: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zh-TW" sz="2100" dirty="0"/>
              <a:t>景線 / 區 / 主題故事搜尋</a:t>
            </a:r>
            <a:endParaRPr lang="zh-TW" altLang="en-US" sz="21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5" r="16176"/>
          <a:stretch/>
        </p:blipFill>
        <p:spPr>
          <a:xfrm>
            <a:off x="6687814" y="933476"/>
            <a:ext cx="4467161" cy="5067275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952" y="5527650"/>
            <a:ext cx="1860808" cy="2208281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038828F1-A60E-4050-8F36-89482C2E2D09}"/>
              </a:ext>
            </a:extLst>
          </p:cNvPr>
          <p:cNvGrpSpPr/>
          <p:nvPr/>
        </p:nvGrpSpPr>
        <p:grpSpPr>
          <a:xfrm>
            <a:off x="7449782" y="1694563"/>
            <a:ext cx="1985291" cy="3545100"/>
            <a:chOff x="7901041" y="1116417"/>
            <a:chExt cx="2647054" cy="4726800"/>
          </a:xfrm>
        </p:grpSpPr>
        <p:grpSp>
          <p:nvGrpSpPr>
            <p:cNvPr id="11" name="群組 10"/>
            <p:cNvGrpSpPr/>
            <p:nvPr/>
          </p:nvGrpSpPr>
          <p:grpSpPr>
            <a:xfrm>
              <a:off x="7901041" y="1116417"/>
              <a:ext cx="2647054" cy="4726800"/>
              <a:chOff x="7901040" y="1116417"/>
              <a:chExt cx="2658825" cy="4726800"/>
            </a:xfrm>
          </p:grpSpPr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1040" y="1116417"/>
                <a:ext cx="2658825" cy="4726800"/>
              </a:xfrm>
              <a:prstGeom prst="rect">
                <a:avLst/>
              </a:prstGeom>
            </p:spPr>
          </p:pic>
          <p:sp>
            <p:nvSpPr>
              <p:cNvPr id="4" name="圓角矩形 3"/>
              <p:cNvSpPr/>
              <p:nvPr/>
            </p:nvSpPr>
            <p:spPr>
              <a:xfrm>
                <a:off x="10201619" y="1338128"/>
                <a:ext cx="341523" cy="325419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</p:grpSp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409691CD-868E-4F39-BC7F-251B3DD39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25712" y="1348099"/>
              <a:ext cx="1001478" cy="291685"/>
            </a:xfrm>
            <a:prstGeom prst="rect">
              <a:avLst/>
            </a:prstGeom>
          </p:spPr>
        </p:pic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0C4C0761-7D9A-4771-BF1E-6A46A2CF2DED}"/>
              </a:ext>
            </a:extLst>
          </p:cNvPr>
          <p:cNvGrpSpPr/>
          <p:nvPr/>
        </p:nvGrpSpPr>
        <p:grpSpPr>
          <a:xfrm>
            <a:off x="7455662" y="1693157"/>
            <a:ext cx="1968300" cy="3545100"/>
            <a:chOff x="10879800" y="1159199"/>
            <a:chExt cx="2624400" cy="4726800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D63D432D-F06F-427B-9821-2BD81A67099E}"/>
                </a:ext>
              </a:extLst>
            </p:cNvPr>
            <p:cNvGrpSpPr/>
            <p:nvPr/>
          </p:nvGrpSpPr>
          <p:grpSpPr>
            <a:xfrm>
              <a:off x="10879800" y="1159199"/>
              <a:ext cx="2624400" cy="4726800"/>
              <a:chOff x="4167187" y="0"/>
              <a:chExt cx="2624400" cy="4726800"/>
            </a:xfrm>
          </p:grpSpPr>
          <p:pic>
            <p:nvPicPr>
              <p:cNvPr id="24" name="圖片 23">
                <a:extLst>
                  <a:ext uri="{FF2B5EF4-FFF2-40B4-BE49-F238E27FC236}">
                    <a16:creationId xmlns:a16="http://schemas.microsoft.com/office/drawing/2014/main" id="{CDECDAF2-9675-45ED-970A-FF673824B2E0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4" name="圓角矩形 13"/>
              <p:cNvSpPr/>
              <p:nvPr/>
            </p:nvSpPr>
            <p:spPr>
              <a:xfrm>
                <a:off x="5781451" y="950557"/>
                <a:ext cx="675892" cy="325419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</p:grpSp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5937DF37-D0B1-451B-88AC-929BA4A4E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95639" y="1415349"/>
              <a:ext cx="903940" cy="262693"/>
            </a:xfrm>
            <a:prstGeom prst="rect">
              <a:avLst/>
            </a:prstGeom>
          </p:spPr>
        </p:pic>
      </p:grpSp>
      <p:pic>
        <p:nvPicPr>
          <p:cNvPr id="17" name="圖片 16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781" y="1656450"/>
            <a:ext cx="1985290" cy="3545100"/>
          </a:xfrm>
          <a:prstGeom prst="rect">
            <a:avLst/>
          </a:prstGeom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2A1A77BE-AB60-4C99-9AD9-E90EFDED3B87}"/>
              </a:ext>
            </a:extLst>
          </p:cNvPr>
          <p:cNvGrpSpPr/>
          <p:nvPr/>
        </p:nvGrpSpPr>
        <p:grpSpPr>
          <a:xfrm>
            <a:off x="7416553" y="1681544"/>
            <a:ext cx="2018519" cy="3545100"/>
            <a:chOff x="1643652" y="2783190"/>
            <a:chExt cx="2691358" cy="4726800"/>
          </a:xfrm>
        </p:grpSpPr>
        <p:grpSp>
          <p:nvGrpSpPr>
            <p:cNvPr id="20" name="群組 19"/>
            <p:cNvGrpSpPr/>
            <p:nvPr/>
          </p:nvGrpSpPr>
          <p:grpSpPr>
            <a:xfrm>
              <a:off x="1643652" y="2783190"/>
              <a:ext cx="2691358" cy="4726800"/>
              <a:chOff x="4173721" y="-539634"/>
              <a:chExt cx="2624400" cy="4726800"/>
            </a:xfrm>
          </p:grpSpPr>
          <p:pic>
            <p:nvPicPr>
              <p:cNvPr id="18" name="圖片 17"/>
              <p:cNvPicPr>
                <a:picLocks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3721" y="-539634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9" name="圓角矩形 18"/>
              <p:cNvSpPr/>
              <p:nvPr/>
            </p:nvSpPr>
            <p:spPr>
              <a:xfrm>
                <a:off x="5018504" y="1207747"/>
                <a:ext cx="449257" cy="338949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</p:grpSp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401FF83C-13B8-48DF-9F88-8E9EE318E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23041" y="3044247"/>
              <a:ext cx="903940" cy="262693"/>
            </a:xfrm>
            <a:prstGeom prst="rect">
              <a:avLst/>
            </a:prstGeom>
          </p:spPr>
        </p:pic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799" y="1687082"/>
            <a:ext cx="1991509" cy="35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9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2160275" y="2017272"/>
            <a:ext cx="4660085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登入後，主頁上方會出現 </a:t>
            </a:r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人的圖示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，點擊後可以對自己製作的內容做搜尋，並對其檢視，其剩下操作和前述相同</a:t>
            </a:r>
          </a:p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endParaRPr lang="zh-TW" altLang="en-US" sz="18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5725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zh-TW" sz="2100" dirty="0"/>
              <a:t>個人功能</a:t>
            </a:r>
            <a:endParaRPr lang="zh-TW" altLang="en-US" sz="21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24" name="群組 23"/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25" r="16176"/>
            <a:stretch/>
          </p:blipFill>
          <p:spPr>
            <a:xfrm>
              <a:off x="6896101" y="101634"/>
              <a:ext cx="5956214" cy="6756366"/>
            </a:xfrm>
            <a:prstGeom prst="rect">
              <a:avLst/>
            </a:prstGeom>
          </p:spPr>
        </p:pic>
        <p:grpSp>
          <p:nvGrpSpPr>
            <p:cNvPr id="12" name="群組 11"/>
            <p:cNvGrpSpPr/>
            <p:nvPr/>
          </p:nvGrpSpPr>
          <p:grpSpPr>
            <a:xfrm>
              <a:off x="7866887" y="1116417"/>
              <a:ext cx="2687271" cy="4726800"/>
              <a:chOff x="4167187" y="0"/>
              <a:chExt cx="2624400" cy="4726800"/>
            </a:xfrm>
          </p:grpSpPr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0" name="圓角矩形 9"/>
              <p:cNvSpPr/>
              <p:nvPr/>
            </p:nvSpPr>
            <p:spPr>
              <a:xfrm>
                <a:off x="5747052" y="231354"/>
                <a:ext cx="277826" cy="311975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</p:grpSp>
      </p:grpSp>
      <p:pic>
        <p:nvPicPr>
          <p:cNvPr id="25" name="圖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319" y="5509895"/>
            <a:ext cx="1860808" cy="2208281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41097BDA-FE7F-487E-A541-D8F6CF1966B7}"/>
              </a:ext>
            </a:extLst>
          </p:cNvPr>
          <p:cNvGrpSpPr/>
          <p:nvPr/>
        </p:nvGrpSpPr>
        <p:grpSpPr>
          <a:xfrm>
            <a:off x="7426631" y="1694272"/>
            <a:ext cx="2015453" cy="3545100"/>
            <a:chOff x="7870172" y="1116029"/>
            <a:chExt cx="2687271" cy="4726800"/>
          </a:xfrm>
        </p:grpSpPr>
        <p:pic>
          <p:nvPicPr>
            <p:cNvPr id="23" name="圖片 22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0172" y="1116029"/>
              <a:ext cx="2687271" cy="472680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6D6CC35B-4BC2-4092-B8C9-BD2F306F7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36125" y="1360115"/>
              <a:ext cx="903940" cy="262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09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2281</Words>
  <Application>Microsoft Office PowerPoint</Application>
  <PresentationFormat>寬螢幕</PresentationFormat>
  <Paragraphs>198</Paragraphs>
  <Slides>56</Slides>
  <Notes>23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56</vt:i4>
      </vt:variant>
    </vt:vector>
  </HeadingPairs>
  <TitlesOfParts>
    <vt:vector size="63" baseType="lpstr">
      <vt:lpstr>Microsoft JhengHei</vt:lpstr>
      <vt:lpstr>Microsoft JhengHei</vt:lpstr>
      <vt:lpstr>新細明體</vt:lpstr>
      <vt:lpstr>Arial</vt:lpstr>
      <vt:lpstr>Calibri</vt:lpstr>
      <vt:lpstr>Calibri Light</vt:lpstr>
      <vt:lpstr>Office 佈景主題</vt:lpstr>
      <vt:lpstr>Android DEH Mini II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iOS DEH Mini II</vt:lpstr>
      <vt:lpstr>主畫面配置</vt:lpstr>
      <vt:lpstr>搜尋附近景點</vt:lpstr>
      <vt:lpstr>過濾搜尋結果</vt:lpstr>
      <vt:lpstr>檢視景點列表</vt:lpstr>
      <vt:lpstr>景點的進階功能</vt:lpstr>
      <vt:lpstr>景線 / 區 / 主題故事搜尋</vt:lpstr>
      <vt:lpstr>個人功能</vt:lpstr>
      <vt:lpstr>個人功能-我的群組</vt:lpstr>
      <vt:lpstr>進階設定</vt:lpstr>
      <vt:lpstr>文資學堂</vt:lpstr>
      <vt:lpstr>文資學堂</vt:lpstr>
      <vt:lpstr>選擇群組</vt:lpstr>
      <vt:lpstr>選擇場次</vt:lpstr>
      <vt:lpstr>開始遊戲</vt:lpstr>
      <vt:lpstr>遊戲畫面</vt:lpstr>
      <vt:lpstr>是非題</vt:lpstr>
      <vt:lpstr>選擇題</vt:lpstr>
      <vt:lpstr>問答題</vt:lpstr>
      <vt:lpstr>問答題</vt:lpstr>
      <vt:lpstr>問答題</vt:lpstr>
      <vt:lpstr>問答題</vt:lpstr>
      <vt:lpstr>闖關尋奇</vt:lpstr>
      <vt:lpstr>指引訊息</vt:lpstr>
      <vt:lpstr>闖關尋奇終點</vt:lpstr>
      <vt:lpstr>更多選項</vt:lpstr>
      <vt:lpstr>答題歷史</vt:lpstr>
      <vt:lpstr>查看排名</vt:lpstr>
      <vt:lpstr>查看排名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DEH Make II</dc:title>
  <dc:creator>余政遠</dc:creator>
  <cp:lastModifiedBy>huzy</cp:lastModifiedBy>
  <cp:revision>29</cp:revision>
  <cp:lastPrinted>2019-03-22T12:51:34Z</cp:lastPrinted>
  <dcterms:created xsi:type="dcterms:W3CDTF">2019-03-12T02:42:21Z</dcterms:created>
  <dcterms:modified xsi:type="dcterms:W3CDTF">2019-07-02T10:39:23Z</dcterms:modified>
</cp:coreProperties>
</file>